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8" r:id="rId4"/>
  </p:sldIdLst>
  <p:sldSz cx="12598400" cy="72009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>
        <p:scale>
          <a:sx n="76" d="100"/>
          <a:sy n="76" d="100"/>
        </p:scale>
        <p:origin x="-608" y="-80"/>
      </p:cViewPr>
      <p:guideLst>
        <p:guide orient="horz" pos="2268"/>
        <p:guide pos="39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35230041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945355" y="2232279"/>
            <a:ext cx="10714040" cy="151219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890711" y="4032503"/>
            <a:ext cx="8823326" cy="1800226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71170" y="2159501"/>
            <a:ext cx="5367656" cy="4003676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1pPr>
            <a:lvl2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2pPr>
            <a:lvl3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3pPr>
            <a:lvl4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4pPr>
            <a:lvl5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71170" y="2159501"/>
            <a:ext cx="5367656" cy="4003676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1pPr>
            <a:lvl2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2pPr>
            <a:lvl3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3pPr>
            <a:lvl4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4pPr>
            <a:lvl5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569620" y="1634099"/>
            <a:ext cx="11465508" cy="284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30237" y="1656207"/>
            <a:ext cx="11344276" cy="4752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707538" y="6696836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</p:sldLayoutIdLst>
  <p:transition xmlns:p14="http://schemas.microsoft.com/office/powerpoint/2010/main"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object 16"/>
          <p:cNvSpPr txBox="1"/>
          <p:nvPr/>
        </p:nvSpPr>
        <p:spPr>
          <a:xfrm>
            <a:off x="6820840" y="5888442"/>
            <a:ext cx="5382262" cy="1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960755" indent="12700">
              <a:lnSpc>
                <a:spcPct val="113700"/>
              </a:lnSpc>
              <a:spcBef>
                <a:spcPts val="100"/>
              </a:spcBef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pPr>
            <a:endParaRPr spc="-9" dirty="0"/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344086B8-0F3B-BB0A-6F07-96760DD17A01}"/>
              </a:ext>
            </a:extLst>
          </p:cNvPr>
          <p:cNvSpPr txBox="1"/>
          <p:nvPr/>
        </p:nvSpPr>
        <p:spPr>
          <a:xfrm>
            <a:off x="536634" y="1983760"/>
            <a:ext cx="5079618" cy="39490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500" b="1" dirty="0">
                <a:latin typeface="Arial" panose="020B0604020202020204" pitchFamily="34" charset="0"/>
                <a:cs typeface="Arial" panose="020B0604020202020204" pitchFamily="34" charset="0"/>
              </a:rPr>
              <a:t>Entiende el origen de un problema y los elementos que lo rodean.</a:t>
            </a:r>
          </a:p>
          <a:p>
            <a:pPr>
              <a:lnSpc>
                <a:spcPct val="110000"/>
              </a:lnSpc>
            </a:pP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Esta herramienta te ayudará a realizar el análisis de una problemática. Podrás explorar todos los elementos que se encuentran alrededor de esta, e identificar y organizar las causas y sus consecuencias.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Árbol del problema 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está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compuesto por tres elementos: problema principal (tronco del árbol), causas (raíces), y efectos (copa del árbol)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La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lógica es que cada problema es consecuencia de los que aparecen debajo de él y, a su vez, este es causante de los que están encima, reflejando la interrelación entre causas y efectos. 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Tips: </a:t>
            </a: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Recuerda que esta herramienta no es lineal y puede tener varias aristas. 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Puedes incorporar conexiones entre los puntos.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Solo debe existir una problemática por árbol.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Está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diseñada para generar preguntas detonadoras como: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¿qué?, ¿quién?, ¿cómo?, ¿cuándo?, ¿dónde?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524397B1-759A-CDD4-9BE1-B286DDFF4B6F}"/>
              </a:ext>
            </a:extLst>
          </p:cNvPr>
          <p:cNvSpPr txBox="1"/>
          <p:nvPr/>
        </p:nvSpPr>
        <p:spPr>
          <a:xfrm>
            <a:off x="6340494" y="2515092"/>
            <a:ext cx="5079618" cy="362740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Para utilizar esta herramienta necesitas desarrollar: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Problema a resolver (tronco del árbol): 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Lo primero que deberás hacer es definir una problemática para analizar. Deberás colocar el tronco del árbol, que representa el problema principal y de donde nacen las ramas causa - efecto. 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¿Qué es un problema?, un problema es una situación que representa un desafío, ofrece una oportunidad o genera preocupación. 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Para definir tu problemática, considera</a:t>
            </a:r>
            <a:r>
              <a:rPr lang="es-MX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Identifica la población o el segmento y pregúntate: ¿quién vive el problema?, ¿qué características tienen estas personas?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Destaca el déficit o carencia que viven y evita considerar aquellas necesidades que dependen de un organismo o institución. Por ejemplo: falta de regulación del gobierno para acceder al agua. Ejemplo correcto: falta de agua en comunidades del sur de México.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29561728-23DE-C31B-2870-06D4B36E2169}"/>
              </a:ext>
            </a:extLst>
          </p:cNvPr>
          <p:cNvSpPr txBox="1"/>
          <p:nvPr/>
        </p:nvSpPr>
        <p:spPr>
          <a:xfrm>
            <a:off x="523536" y="857837"/>
            <a:ext cx="4862656" cy="8618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170" tIns="41170" rIns="41170" bIns="41170" numCol="1" spcCol="34308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Herramienta de innovación</a:t>
            </a:r>
          </a:p>
          <a:p>
            <a:pPr>
              <a:lnSpc>
                <a:spcPct val="110000"/>
              </a:lnSpc>
            </a:pPr>
            <a:endParaRPr lang="es-MX" sz="1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s-MX" sz="2200" b="1" dirty="0">
                <a:latin typeface="Arial Black" panose="020B0604020202020204" pitchFamily="34" charset="0"/>
                <a:cs typeface="Arial Black" panose="020B0604020202020204" pitchFamily="34" charset="0"/>
              </a:rPr>
              <a:t>Árbol de Problemas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="" xmlns:a16="http://schemas.microsoft.com/office/drawing/2014/main" id="{37357CB1-21A0-974D-5282-E63A8CECAE90}"/>
              </a:ext>
            </a:extLst>
          </p:cNvPr>
          <p:cNvCxnSpPr>
            <a:cxnSpLocks/>
          </p:cNvCxnSpPr>
          <p:nvPr/>
        </p:nvCxnSpPr>
        <p:spPr>
          <a:xfrm>
            <a:off x="567176" y="1240574"/>
            <a:ext cx="297769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object 16"/>
          <p:cNvSpPr txBox="1"/>
          <p:nvPr/>
        </p:nvSpPr>
        <p:spPr>
          <a:xfrm>
            <a:off x="6820840" y="5888442"/>
            <a:ext cx="5382262" cy="1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960755" indent="12700">
              <a:lnSpc>
                <a:spcPct val="113700"/>
              </a:lnSpc>
              <a:spcBef>
                <a:spcPts val="100"/>
              </a:spcBef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pPr>
            <a:endParaRPr spc="-9" dirty="0"/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344086B8-0F3B-BB0A-6F07-96760DD17A01}"/>
              </a:ext>
            </a:extLst>
          </p:cNvPr>
          <p:cNvSpPr txBox="1"/>
          <p:nvPr/>
        </p:nvSpPr>
        <p:spPr>
          <a:xfrm>
            <a:off x="569620" y="2198156"/>
            <a:ext cx="5079618" cy="3813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28600" indent="-228600">
              <a:lnSpc>
                <a:spcPct val="110000"/>
              </a:lnSpc>
              <a:buFont typeface="+mj-lt"/>
              <a:buAutoNum type="arabicPeriod" startAt="2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Efectos (ramas del árbol):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Se pueden clasificar en efectos generales y 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específicos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 manera esquemática, se representan un nivel por encima del problema central.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Si para cada efecto de primer nivel hay otros posibles efectos, se situarán en un segundo nivel y se enlazarán a los primeros. 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Analiza 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interrelaciones de los efectos. 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 startAt="3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Causas (raíces del árbol):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En la búsqueda de la solución es posible que identifiques la causa de cada uno de los efectos negativos del problema central. </a:t>
            </a: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Se pueden establecer las causas por orden de relevancia.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Para establecer las causas basta con preguntarnos,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¿por qué ocurre el efecto (x)?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Las causas serán representadas un nivel abajo del problema central.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Analiza las interrelaciones de cada una de las causas, ya que estas conexiones te ayudarán a identificar patrones. 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análisis se debe concentrar en las raíces. La idea es que si se encuentra una solución para 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éstas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, se resuelven los efectos negativos que se producen.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29561728-23DE-C31B-2870-06D4B36E2169}"/>
              </a:ext>
            </a:extLst>
          </p:cNvPr>
          <p:cNvSpPr txBox="1"/>
          <p:nvPr/>
        </p:nvSpPr>
        <p:spPr>
          <a:xfrm>
            <a:off x="523536" y="857837"/>
            <a:ext cx="4862656" cy="8618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170" tIns="41170" rIns="41170" bIns="41170" numCol="1" spcCol="34308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Herramienta de innovación</a:t>
            </a:r>
          </a:p>
          <a:p>
            <a:pPr>
              <a:lnSpc>
                <a:spcPct val="110000"/>
              </a:lnSpc>
            </a:pPr>
            <a:endParaRPr lang="es-MX" sz="1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s-MX" sz="2200" b="1" dirty="0">
                <a:latin typeface="Arial Black" panose="020B0604020202020204" pitchFamily="34" charset="0"/>
                <a:cs typeface="Arial Black" panose="020B0604020202020204" pitchFamily="34" charset="0"/>
              </a:rPr>
              <a:t>Árbol de Problemas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37357CB1-21A0-974D-5282-E63A8CECAE90}"/>
              </a:ext>
            </a:extLst>
          </p:cNvPr>
          <p:cNvCxnSpPr>
            <a:cxnSpLocks/>
          </p:cNvCxnSpPr>
          <p:nvPr/>
        </p:nvCxnSpPr>
        <p:spPr>
          <a:xfrm>
            <a:off x="567176" y="1240574"/>
            <a:ext cx="297769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60593847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005965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516</Words>
  <Application>Microsoft Macintosh PowerPoint</Application>
  <PresentationFormat>Personalizado</PresentationFormat>
  <Paragraphs>43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Rodrigo Condado Díaz</cp:lastModifiedBy>
  <cp:revision>22</cp:revision>
  <cp:lastPrinted>2022-12-30T18:02:13Z</cp:lastPrinted>
  <dcterms:modified xsi:type="dcterms:W3CDTF">2022-12-30T18:44:06Z</dcterms:modified>
</cp:coreProperties>
</file>