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9" r:id="rId2"/>
    <p:sldId id="256" r:id="rId3"/>
    <p:sldId id="258" r:id="rId4"/>
  </p:sldIdLst>
  <p:sldSz cx="12598400" cy="72009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7"/>
  </p:normalViewPr>
  <p:slideViewPr>
    <p:cSldViewPr snapToGrid="0">
      <p:cViewPr varScale="1">
        <p:scale>
          <a:sx n="73" d="100"/>
          <a:sy n="73" d="100"/>
        </p:scale>
        <p:origin x="-1224" y="-104"/>
      </p:cViewPr>
      <p:guideLst>
        <p:guide orient="horz" pos="2268"/>
        <p:guide pos="39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5" name="Shape 85"/>
          <p:cNvSpPr>
            <a:spLocks noGrp="1" noRot="1" noChangeAspect="1"/>
          </p:cNvSpPr>
          <p:nvPr>
            <p:ph type="sldImg"/>
          </p:nvPr>
        </p:nvSpPr>
        <p:spPr>
          <a:xfrm>
            <a:off x="1143000" y="685800"/>
            <a:ext cx="4572000" cy="3429000"/>
          </a:xfrm>
          <a:prstGeom prst="rect">
            <a:avLst/>
          </a:prstGeom>
        </p:spPr>
        <p:txBody>
          <a:bodyPr/>
          <a:lstStyle/>
          <a:p>
            <a:endParaRPr/>
          </a:p>
        </p:txBody>
      </p:sp>
      <p:sp>
        <p:nvSpPr>
          <p:cNvPr id="86" name="Shape 8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23454025"/>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exto del título"/>
          <p:cNvSpPr txBox="1">
            <a:spLocks noGrp="1"/>
          </p:cNvSpPr>
          <p:nvPr>
            <p:ph type="title"/>
          </p:nvPr>
        </p:nvSpPr>
        <p:spPr>
          <a:xfrm>
            <a:off x="945355" y="2232279"/>
            <a:ext cx="10714040" cy="1512190"/>
          </a:xfrm>
          <a:prstGeom prst="rect">
            <a:avLst/>
          </a:prstGeom>
        </p:spPr>
        <p:txBody>
          <a:bodyPr/>
          <a:lstStyle/>
          <a:p>
            <a:r>
              <a:t>Texto del título</a:t>
            </a:r>
          </a:p>
        </p:txBody>
      </p:sp>
      <p:sp>
        <p:nvSpPr>
          <p:cNvPr id="12" name="Nivel de texto 1…"/>
          <p:cNvSpPr txBox="1">
            <a:spLocks noGrp="1"/>
          </p:cNvSpPr>
          <p:nvPr>
            <p:ph type="body" sz="quarter" idx="1"/>
          </p:nvPr>
        </p:nvSpPr>
        <p:spPr>
          <a:xfrm>
            <a:off x="1890711" y="4032503"/>
            <a:ext cx="8823326" cy="1800226"/>
          </a:xfrm>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13" name="Número de diapositiva"/>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exto del título"/>
          <p:cNvSpPr txBox="1">
            <a:spLocks noGrp="1"/>
          </p:cNvSpPr>
          <p:nvPr>
            <p:ph type="title"/>
          </p:nvPr>
        </p:nvSpPr>
        <p:spPr>
          <a:prstGeom prst="rect">
            <a:avLst/>
          </a:prstGeom>
        </p:spPr>
        <p:txBody>
          <a:bodyPr/>
          <a:lstStyle/>
          <a:p>
            <a:r>
              <a:t>Texto del título</a:t>
            </a:r>
          </a:p>
        </p:txBody>
      </p:sp>
      <p:sp>
        <p:nvSpPr>
          <p:cNvPr id="21" name="Nivel de texto 1…"/>
          <p:cNvSpPr txBox="1">
            <a:spLocks noGrp="1"/>
          </p:cNvSpPr>
          <p:nvPr>
            <p:ph type="body" idx="1"/>
          </p:nvPr>
        </p:nvSpPr>
        <p:spPr>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22" name="Número de diapositiva"/>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29" name="Texto del título"/>
          <p:cNvSpPr txBox="1">
            <a:spLocks noGrp="1"/>
          </p:cNvSpPr>
          <p:nvPr>
            <p:ph type="title"/>
          </p:nvPr>
        </p:nvSpPr>
        <p:spPr>
          <a:prstGeom prst="rect">
            <a:avLst/>
          </a:prstGeom>
        </p:spPr>
        <p:txBody>
          <a:bodyPr/>
          <a:lstStyle/>
          <a:p>
            <a:r>
              <a:t>Texto del título</a:t>
            </a:r>
          </a:p>
        </p:txBody>
      </p:sp>
      <p:sp>
        <p:nvSpPr>
          <p:cNvPr id="30" name="Nivel de texto 1…"/>
          <p:cNvSpPr txBox="1">
            <a:spLocks noGrp="1"/>
          </p:cNvSpPr>
          <p:nvPr>
            <p:ph type="body" sz="half" idx="1"/>
          </p:nvPr>
        </p:nvSpPr>
        <p:spPr>
          <a:xfrm>
            <a:off x="571170" y="2159501"/>
            <a:ext cx="5367656" cy="4003676"/>
          </a:xfrm>
          <a:prstGeom prst="rect">
            <a:avLst/>
          </a:prstGeom>
        </p:spPr>
        <p:txBody>
          <a:bodyPr/>
          <a:lstStyle>
            <a:lvl1pPr>
              <a:defRPr sz="1100">
                <a:latin typeface="Montserrat-Medium"/>
                <a:ea typeface="Montserrat-Medium"/>
                <a:cs typeface="Montserrat-Medium"/>
                <a:sym typeface="Montserrat-Medium"/>
              </a:defRPr>
            </a:lvl1pPr>
            <a:lvl2pPr>
              <a:defRPr sz="1100">
                <a:latin typeface="Montserrat-Medium"/>
                <a:ea typeface="Montserrat-Medium"/>
                <a:cs typeface="Montserrat-Medium"/>
                <a:sym typeface="Montserrat-Medium"/>
              </a:defRPr>
            </a:lvl2pPr>
            <a:lvl3pPr>
              <a:defRPr sz="1100">
                <a:latin typeface="Montserrat-Medium"/>
                <a:ea typeface="Montserrat-Medium"/>
                <a:cs typeface="Montserrat-Medium"/>
                <a:sym typeface="Montserrat-Medium"/>
              </a:defRPr>
            </a:lvl3pPr>
            <a:lvl4pPr>
              <a:defRPr sz="1100">
                <a:latin typeface="Montserrat-Medium"/>
                <a:ea typeface="Montserrat-Medium"/>
                <a:cs typeface="Montserrat-Medium"/>
                <a:sym typeface="Montserrat-Medium"/>
              </a:defRPr>
            </a:lvl4pPr>
            <a:lvl5pPr>
              <a:defRPr sz="1100">
                <a:latin typeface="Montserrat-Medium"/>
                <a:ea typeface="Montserrat-Medium"/>
                <a:cs typeface="Montserrat-Medium"/>
                <a:sym typeface="Montserrat-Medium"/>
              </a:defRPr>
            </a:lvl5pPr>
          </a:lstStyle>
          <a:p>
            <a:r>
              <a:t>Nivel de texto 1</a:t>
            </a:r>
          </a:p>
          <a:p>
            <a:pPr lvl="1"/>
            <a:r>
              <a:t>Nivel de texto 2</a:t>
            </a:r>
          </a:p>
          <a:p>
            <a:pPr lvl="2"/>
            <a:r>
              <a:t>Nivel de texto 3</a:t>
            </a:r>
          </a:p>
          <a:p>
            <a:pPr lvl="3"/>
            <a:r>
              <a:t>Nivel de texto 4</a:t>
            </a:r>
          </a:p>
          <a:p>
            <a:pPr lvl="4"/>
            <a:r>
              <a:t>Nivel de texto 5</a:t>
            </a:r>
          </a:p>
        </p:txBody>
      </p:sp>
      <p:sp>
        <p:nvSpPr>
          <p:cNvPr id="31" name="Número de diapositiva"/>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0">
    <p:spTree>
      <p:nvGrpSpPr>
        <p:cNvPr id="1" name=""/>
        <p:cNvGrpSpPr/>
        <p:nvPr/>
      </p:nvGrpSpPr>
      <p:grpSpPr>
        <a:xfrm>
          <a:off x="0" y="0"/>
          <a:ext cx="0" cy="0"/>
          <a:chOff x="0" y="0"/>
          <a:chExt cx="0" cy="0"/>
        </a:xfrm>
      </p:grpSpPr>
      <p:sp>
        <p:nvSpPr>
          <p:cNvPr id="38" name="Texto del título"/>
          <p:cNvSpPr txBox="1">
            <a:spLocks noGrp="1"/>
          </p:cNvSpPr>
          <p:nvPr>
            <p:ph type="title"/>
          </p:nvPr>
        </p:nvSpPr>
        <p:spPr>
          <a:prstGeom prst="rect">
            <a:avLst/>
          </a:prstGeom>
        </p:spPr>
        <p:txBody>
          <a:bodyPr/>
          <a:lstStyle/>
          <a:p>
            <a:r>
              <a:t>Texto del título</a:t>
            </a:r>
          </a:p>
        </p:txBody>
      </p:sp>
      <p:sp>
        <p:nvSpPr>
          <p:cNvPr id="39" name="Nivel de texto 1…"/>
          <p:cNvSpPr txBox="1">
            <a:spLocks noGrp="1"/>
          </p:cNvSpPr>
          <p:nvPr>
            <p:ph type="body" sz="half" idx="1"/>
          </p:nvPr>
        </p:nvSpPr>
        <p:spPr>
          <a:xfrm>
            <a:off x="571170" y="2159501"/>
            <a:ext cx="5367656" cy="4003676"/>
          </a:xfrm>
          <a:prstGeom prst="rect">
            <a:avLst/>
          </a:prstGeom>
        </p:spPr>
        <p:txBody>
          <a:bodyPr/>
          <a:lstStyle>
            <a:lvl1pPr>
              <a:defRPr sz="1100">
                <a:latin typeface="Montserrat-Medium"/>
                <a:ea typeface="Montserrat-Medium"/>
                <a:cs typeface="Montserrat-Medium"/>
                <a:sym typeface="Montserrat-Medium"/>
              </a:defRPr>
            </a:lvl1pPr>
            <a:lvl2pPr>
              <a:defRPr sz="1100">
                <a:latin typeface="Montserrat-Medium"/>
                <a:ea typeface="Montserrat-Medium"/>
                <a:cs typeface="Montserrat-Medium"/>
                <a:sym typeface="Montserrat-Medium"/>
              </a:defRPr>
            </a:lvl2pPr>
            <a:lvl3pPr>
              <a:defRPr sz="1100">
                <a:latin typeface="Montserrat-Medium"/>
                <a:ea typeface="Montserrat-Medium"/>
                <a:cs typeface="Montserrat-Medium"/>
                <a:sym typeface="Montserrat-Medium"/>
              </a:defRPr>
            </a:lvl3pPr>
            <a:lvl4pPr>
              <a:defRPr sz="1100">
                <a:latin typeface="Montserrat-Medium"/>
                <a:ea typeface="Montserrat-Medium"/>
                <a:cs typeface="Montserrat-Medium"/>
                <a:sym typeface="Montserrat-Medium"/>
              </a:defRPr>
            </a:lvl4pPr>
            <a:lvl5pPr>
              <a:defRPr sz="1100">
                <a:latin typeface="Montserrat-Medium"/>
                <a:ea typeface="Montserrat-Medium"/>
                <a:cs typeface="Montserrat-Medium"/>
                <a:sym typeface="Montserrat-Medium"/>
              </a:defRPr>
            </a:lvl5pPr>
          </a:lstStyle>
          <a:p>
            <a:r>
              <a:t>Nivel de texto 1</a:t>
            </a:r>
          </a:p>
          <a:p>
            <a:pPr lvl="1"/>
            <a:r>
              <a:t>Nivel de texto 2</a:t>
            </a:r>
          </a:p>
          <a:p>
            <a:pPr lvl="2"/>
            <a:r>
              <a:t>Nivel de texto 3</a:t>
            </a:r>
          </a:p>
          <a:p>
            <a:pPr lvl="3"/>
            <a:r>
              <a:t>Nivel de texto 4</a:t>
            </a:r>
          </a:p>
          <a:p>
            <a:pPr lvl="4"/>
            <a:r>
              <a:t>Nivel de texto 5</a:t>
            </a:r>
          </a:p>
        </p:txBody>
      </p:sp>
      <p:sp>
        <p:nvSpPr>
          <p:cNvPr id="40" name="Número de diapositiva"/>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9" name="Número de diapositiva"/>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o del título"/>
          <p:cNvSpPr txBox="1">
            <a:spLocks noGrp="1"/>
          </p:cNvSpPr>
          <p:nvPr>
            <p:ph type="title"/>
          </p:nvPr>
        </p:nvSpPr>
        <p:spPr>
          <a:xfrm>
            <a:off x="569620" y="1634099"/>
            <a:ext cx="11465508" cy="284481"/>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r>
              <a:t>Texto del título</a:t>
            </a:r>
          </a:p>
        </p:txBody>
      </p:sp>
      <p:sp>
        <p:nvSpPr>
          <p:cNvPr id="3" name="Nivel de texto 1…"/>
          <p:cNvSpPr txBox="1">
            <a:spLocks noGrp="1"/>
          </p:cNvSpPr>
          <p:nvPr>
            <p:ph type="body" idx="1"/>
          </p:nvPr>
        </p:nvSpPr>
        <p:spPr>
          <a:xfrm>
            <a:off x="630237" y="1656207"/>
            <a:ext cx="11344276" cy="4752595"/>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r>
              <a:t>Nivel de texto 1</a:t>
            </a:r>
          </a:p>
          <a:p>
            <a:pPr lvl="1"/>
            <a:r>
              <a:t>Nivel de texto 2</a:t>
            </a:r>
          </a:p>
          <a:p>
            <a:pPr lvl="2"/>
            <a:r>
              <a:t>Nivel de texto 3</a:t>
            </a:r>
          </a:p>
          <a:p>
            <a:pPr lvl="3"/>
            <a:r>
              <a:t>Nivel de texto 4</a:t>
            </a:r>
          </a:p>
          <a:p>
            <a:pPr lvl="4"/>
            <a:r>
              <a:t>Nivel de texto 5</a:t>
            </a:r>
          </a:p>
        </p:txBody>
      </p:sp>
      <p:sp>
        <p:nvSpPr>
          <p:cNvPr id="4" name="Número de diapositiva"/>
          <p:cNvSpPr txBox="1">
            <a:spLocks noGrp="1"/>
          </p:cNvSpPr>
          <p:nvPr>
            <p:ph type="sldNum" sz="quarter" idx="2"/>
          </p:nvPr>
        </p:nvSpPr>
        <p:spPr>
          <a:xfrm>
            <a:off x="11707538" y="6696836"/>
            <a:ext cx="266974" cy="279401"/>
          </a:xfrm>
          <a:prstGeom prst="rect">
            <a:avLst/>
          </a:prstGeom>
          <a:ln w="12700">
            <a:miter lim="400000"/>
          </a:ln>
        </p:spPr>
        <p:txBody>
          <a:bodyPr wrap="none" lIns="0" tIns="0" rIns="0" bIns="0">
            <a:spAutoFit/>
          </a:bodyPr>
          <a:lstStyle>
            <a:lvl1pPr algn="r">
              <a:defRPr>
                <a:solidFill>
                  <a:srgbClr val="888888"/>
                </a:solidFill>
                <a:latin typeface="+mn-lt"/>
                <a:ea typeface="+mn-ea"/>
                <a:cs typeface="+mn-cs"/>
                <a:sym typeface="Helvetica"/>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Lst>
  <p:transition xmlns:p14="http://schemas.microsoft.com/office/powerpoint/2010/main" spd="med"/>
  <p:txStyles>
    <p:titleStyle>
      <a:lvl1pPr marL="0" marR="0" indent="0" algn="l" defTabSz="914400" rtl="0" latinLnBrk="0">
        <a:lnSpc>
          <a:spcPct val="100000"/>
        </a:lnSpc>
        <a:spcBef>
          <a:spcPts val="0"/>
        </a:spcBef>
        <a:spcAft>
          <a:spcPts val="0"/>
        </a:spcAft>
        <a:buClrTx/>
        <a:buSzTx/>
        <a:buFontTx/>
        <a:buNone/>
        <a:tabLst/>
        <a:defRPr sz="1700" b="1" i="0" u="none" strike="noStrike" cap="none" spc="0" baseline="0">
          <a:ln>
            <a:noFill/>
          </a:ln>
          <a:solidFill>
            <a:srgbClr val="000000"/>
          </a:solidFill>
          <a:uFillTx/>
          <a:latin typeface="Montserrat"/>
          <a:ea typeface="Montserrat"/>
          <a:cs typeface="Montserrat"/>
          <a:sym typeface="Montserrat"/>
        </a:defRPr>
      </a:lvl1pPr>
      <a:lvl2pPr marL="0" marR="0" indent="0" algn="l" defTabSz="914400" rtl="0" latinLnBrk="0">
        <a:lnSpc>
          <a:spcPct val="100000"/>
        </a:lnSpc>
        <a:spcBef>
          <a:spcPts val="0"/>
        </a:spcBef>
        <a:spcAft>
          <a:spcPts val="0"/>
        </a:spcAft>
        <a:buClrTx/>
        <a:buSzTx/>
        <a:buFontTx/>
        <a:buNone/>
        <a:tabLst/>
        <a:defRPr sz="1700" b="1" i="0" u="none" strike="noStrike" cap="none" spc="0" baseline="0">
          <a:ln>
            <a:noFill/>
          </a:ln>
          <a:solidFill>
            <a:srgbClr val="000000"/>
          </a:solidFill>
          <a:uFillTx/>
          <a:latin typeface="Montserrat"/>
          <a:ea typeface="Montserrat"/>
          <a:cs typeface="Montserrat"/>
          <a:sym typeface="Montserrat"/>
        </a:defRPr>
      </a:lvl2pPr>
      <a:lvl3pPr marL="0" marR="0" indent="0" algn="l" defTabSz="914400" rtl="0" latinLnBrk="0">
        <a:lnSpc>
          <a:spcPct val="100000"/>
        </a:lnSpc>
        <a:spcBef>
          <a:spcPts val="0"/>
        </a:spcBef>
        <a:spcAft>
          <a:spcPts val="0"/>
        </a:spcAft>
        <a:buClrTx/>
        <a:buSzTx/>
        <a:buFontTx/>
        <a:buNone/>
        <a:tabLst/>
        <a:defRPr sz="1700" b="1" i="0" u="none" strike="noStrike" cap="none" spc="0" baseline="0">
          <a:ln>
            <a:noFill/>
          </a:ln>
          <a:solidFill>
            <a:srgbClr val="000000"/>
          </a:solidFill>
          <a:uFillTx/>
          <a:latin typeface="Montserrat"/>
          <a:ea typeface="Montserrat"/>
          <a:cs typeface="Montserrat"/>
          <a:sym typeface="Montserrat"/>
        </a:defRPr>
      </a:lvl3pPr>
      <a:lvl4pPr marL="0" marR="0" indent="0" algn="l" defTabSz="914400" rtl="0" latinLnBrk="0">
        <a:lnSpc>
          <a:spcPct val="100000"/>
        </a:lnSpc>
        <a:spcBef>
          <a:spcPts val="0"/>
        </a:spcBef>
        <a:spcAft>
          <a:spcPts val="0"/>
        </a:spcAft>
        <a:buClrTx/>
        <a:buSzTx/>
        <a:buFontTx/>
        <a:buNone/>
        <a:tabLst/>
        <a:defRPr sz="1700" b="1" i="0" u="none" strike="noStrike" cap="none" spc="0" baseline="0">
          <a:ln>
            <a:noFill/>
          </a:ln>
          <a:solidFill>
            <a:srgbClr val="000000"/>
          </a:solidFill>
          <a:uFillTx/>
          <a:latin typeface="Montserrat"/>
          <a:ea typeface="Montserrat"/>
          <a:cs typeface="Montserrat"/>
          <a:sym typeface="Montserrat"/>
        </a:defRPr>
      </a:lvl4pPr>
      <a:lvl5pPr marL="0" marR="0" indent="0" algn="l" defTabSz="914400" rtl="0" latinLnBrk="0">
        <a:lnSpc>
          <a:spcPct val="100000"/>
        </a:lnSpc>
        <a:spcBef>
          <a:spcPts val="0"/>
        </a:spcBef>
        <a:spcAft>
          <a:spcPts val="0"/>
        </a:spcAft>
        <a:buClrTx/>
        <a:buSzTx/>
        <a:buFontTx/>
        <a:buNone/>
        <a:tabLst/>
        <a:defRPr sz="1700" b="1" i="0" u="none" strike="noStrike" cap="none" spc="0" baseline="0">
          <a:ln>
            <a:noFill/>
          </a:ln>
          <a:solidFill>
            <a:srgbClr val="000000"/>
          </a:solidFill>
          <a:uFillTx/>
          <a:latin typeface="Montserrat"/>
          <a:ea typeface="Montserrat"/>
          <a:cs typeface="Montserrat"/>
          <a:sym typeface="Montserrat"/>
        </a:defRPr>
      </a:lvl5pPr>
      <a:lvl6pPr marL="0" marR="0" indent="0" algn="l" defTabSz="914400" rtl="0" latinLnBrk="0">
        <a:lnSpc>
          <a:spcPct val="100000"/>
        </a:lnSpc>
        <a:spcBef>
          <a:spcPts val="0"/>
        </a:spcBef>
        <a:spcAft>
          <a:spcPts val="0"/>
        </a:spcAft>
        <a:buClrTx/>
        <a:buSzTx/>
        <a:buFontTx/>
        <a:buNone/>
        <a:tabLst/>
        <a:defRPr sz="1700" b="1" i="0" u="none" strike="noStrike" cap="none" spc="0" baseline="0">
          <a:ln>
            <a:noFill/>
          </a:ln>
          <a:solidFill>
            <a:srgbClr val="000000"/>
          </a:solidFill>
          <a:uFillTx/>
          <a:latin typeface="Montserrat"/>
          <a:ea typeface="Montserrat"/>
          <a:cs typeface="Montserrat"/>
          <a:sym typeface="Montserrat"/>
        </a:defRPr>
      </a:lvl6pPr>
      <a:lvl7pPr marL="0" marR="0" indent="0" algn="l" defTabSz="914400" rtl="0" latinLnBrk="0">
        <a:lnSpc>
          <a:spcPct val="100000"/>
        </a:lnSpc>
        <a:spcBef>
          <a:spcPts val="0"/>
        </a:spcBef>
        <a:spcAft>
          <a:spcPts val="0"/>
        </a:spcAft>
        <a:buClrTx/>
        <a:buSzTx/>
        <a:buFontTx/>
        <a:buNone/>
        <a:tabLst/>
        <a:defRPr sz="1700" b="1" i="0" u="none" strike="noStrike" cap="none" spc="0" baseline="0">
          <a:ln>
            <a:noFill/>
          </a:ln>
          <a:solidFill>
            <a:srgbClr val="000000"/>
          </a:solidFill>
          <a:uFillTx/>
          <a:latin typeface="Montserrat"/>
          <a:ea typeface="Montserrat"/>
          <a:cs typeface="Montserrat"/>
          <a:sym typeface="Montserrat"/>
        </a:defRPr>
      </a:lvl7pPr>
      <a:lvl8pPr marL="0" marR="0" indent="0" algn="l" defTabSz="914400" rtl="0" latinLnBrk="0">
        <a:lnSpc>
          <a:spcPct val="100000"/>
        </a:lnSpc>
        <a:spcBef>
          <a:spcPts val="0"/>
        </a:spcBef>
        <a:spcAft>
          <a:spcPts val="0"/>
        </a:spcAft>
        <a:buClrTx/>
        <a:buSzTx/>
        <a:buFontTx/>
        <a:buNone/>
        <a:tabLst/>
        <a:defRPr sz="1700" b="1" i="0" u="none" strike="noStrike" cap="none" spc="0" baseline="0">
          <a:ln>
            <a:noFill/>
          </a:ln>
          <a:solidFill>
            <a:srgbClr val="000000"/>
          </a:solidFill>
          <a:uFillTx/>
          <a:latin typeface="Montserrat"/>
          <a:ea typeface="Montserrat"/>
          <a:cs typeface="Montserrat"/>
          <a:sym typeface="Montserrat"/>
        </a:defRPr>
      </a:lvl8pPr>
      <a:lvl9pPr marL="0" marR="0" indent="0" algn="l" defTabSz="914400" rtl="0" latinLnBrk="0">
        <a:lnSpc>
          <a:spcPct val="100000"/>
        </a:lnSpc>
        <a:spcBef>
          <a:spcPts val="0"/>
        </a:spcBef>
        <a:spcAft>
          <a:spcPts val="0"/>
        </a:spcAft>
        <a:buClrTx/>
        <a:buSzTx/>
        <a:buFontTx/>
        <a:buNone/>
        <a:tabLst/>
        <a:defRPr sz="1700" b="1" i="0" u="none" strike="noStrike" cap="none" spc="0" baseline="0">
          <a:ln>
            <a:noFill/>
          </a:ln>
          <a:solidFill>
            <a:srgbClr val="000000"/>
          </a:solidFill>
          <a:uFillTx/>
          <a:latin typeface="Montserrat"/>
          <a:ea typeface="Montserrat"/>
          <a:cs typeface="Montserrat"/>
          <a:sym typeface="Montserrat"/>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ln>
            <a:noFill/>
          </a:ln>
          <a:solidFill>
            <a:srgbClr val="000000"/>
          </a:solidFill>
          <a:uFillTx/>
          <a:latin typeface="Calibri"/>
          <a:ea typeface="Calibri"/>
          <a:cs typeface="Calibri"/>
          <a:sym typeface="Calibri"/>
        </a:defRPr>
      </a:lvl1pPr>
      <a:lvl2pPr marL="0" marR="0" indent="457200" algn="l" defTabSz="914400" rtl="0" latinLnBrk="0">
        <a:lnSpc>
          <a:spcPct val="100000"/>
        </a:lnSpc>
        <a:spcBef>
          <a:spcPts val="0"/>
        </a:spcBef>
        <a:spcAft>
          <a:spcPts val="0"/>
        </a:spcAft>
        <a:buClrTx/>
        <a:buSzTx/>
        <a:buFontTx/>
        <a:buNone/>
        <a:tabLst/>
        <a:defRPr sz="1800" b="0" i="0" u="none" strike="noStrike" cap="none" spc="0" baseline="0">
          <a:ln>
            <a:noFill/>
          </a:ln>
          <a:solidFill>
            <a:srgbClr val="000000"/>
          </a:solidFill>
          <a:uFillTx/>
          <a:latin typeface="Calibri"/>
          <a:ea typeface="Calibri"/>
          <a:cs typeface="Calibri"/>
          <a:sym typeface="Calibri"/>
        </a:defRPr>
      </a:lvl2pPr>
      <a:lvl3pPr marL="0" marR="0" indent="914400" algn="l" defTabSz="914400" rtl="0" latinLnBrk="0">
        <a:lnSpc>
          <a:spcPct val="100000"/>
        </a:lnSpc>
        <a:spcBef>
          <a:spcPts val="0"/>
        </a:spcBef>
        <a:spcAft>
          <a:spcPts val="0"/>
        </a:spcAft>
        <a:buClrTx/>
        <a:buSzTx/>
        <a:buFontTx/>
        <a:buNone/>
        <a:tabLst/>
        <a:defRPr sz="1800" b="0" i="0" u="none" strike="noStrike" cap="none" spc="0" baseline="0">
          <a:ln>
            <a:noFill/>
          </a:ln>
          <a:solidFill>
            <a:srgbClr val="000000"/>
          </a:solidFill>
          <a:uFillTx/>
          <a:latin typeface="Calibri"/>
          <a:ea typeface="Calibri"/>
          <a:cs typeface="Calibri"/>
          <a:sym typeface="Calibri"/>
        </a:defRPr>
      </a:lvl3pPr>
      <a:lvl4pPr marL="0" marR="0" indent="1371600" algn="l" defTabSz="914400" rtl="0" latinLnBrk="0">
        <a:lnSpc>
          <a:spcPct val="100000"/>
        </a:lnSpc>
        <a:spcBef>
          <a:spcPts val="0"/>
        </a:spcBef>
        <a:spcAft>
          <a:spcPts val="0"/>
        </a:spcAft>
        <a:buClrTx/>
        <a:buSzTx/>
        <a:buFontTx/>
        <a:buNone/>
        <a:tabLst/>
        <a:defRPr sz="1800" b="0" i="0" u="none" strike="noStrike" cap="none" spc="0" baseline="0">
          <a:ln>
            <a:noFill/>
          </a:ln>
          <a:solidFill>
            <a:srgbClr val="000000"/>
          </a:solidFill>
          <a:uFillTx/>
          <a:latin typeface="Calibri"/>
          <a:ea typeface="Calibri"/>
          <a:cs typeface="Calibri"/>
          <a:sym typeface="Calibri"/>
        </a:defRPr>
      </a:lvl4pPr>
      <a:lvl5pPr marL="0" marR="0" indent="1828800" algn="l" defTabSz="914400" rtl="0" latinLnBrk="0">
        <a:lnSpc>
          <a:spcPct val="100000"/>
        </a:lnSpc>
        <a:spcBef>
          <a:spcPts val="0"/>
        </a:spcBef>
        <a:spcAft>
          <a:spcPts val="0"/>
        </a:spcAft>
        <a:buClrTx/>
        <a:buSzTx/>
        <a:buFontTx/>
        <a:buNone/>
        <a:tabLst/>
        <a:defRPr sz="1800" b="0" i="0" u="none" strike="noStrike" cap="none" spc="0" baseline="0">
          <a:ln>
            <a:noFill/>
          </a:ln>
          <a:solidFill>
            <a:srgbClr val="000000"/>
          </a:solidFill>
          <a:uFillTx/>
          <a:latin typeface="Calibri"/>
          <a:ea typeface="Calibri"/>
          <a:cs typeface="Calibri"/>
          <a:sym typeface="Calibri"/>
        </a:defRPr>
      </a:lvl5pPr>
      <a:lvl6pPr marL="0" marR="0" indent="2286000" algn="l" defTabSz="914400" rtl="0" latinLnBrk="0">
        <a:lnSpc>
          <a:spcPct val="100000"/>
        </a:lnSpc>
        <a:spcBef>
          <a:spcPts val="0"/>
        </a:spcBef>
        <a:spcAft>
          <a:spcPts val="0"/>
        </a:spcAft>
        <a:buClrTx/>
        <a:buSzTx/>
        <a:buFontTx/>
        <a:buNone/>
        <a:tabLst/>
        <a:defRPr sz="1800" b="0" i="0" u="none" strike="noStrike" cap="none" spc="0" baseline="0">
          <a:ln>
            <a:noFill/>
          </a:ln>
          <a:solidFill>
            <a:srgbClr val="000000"/>
          </a:solidFill>
          <a:uFillTx/>
          <a:latin typeface="Calibri"/>
          <a:ea typeface="Calibri"/>
          <a:cs typeface="Calibri"/>
          <a:sym typeface="Calibri"/>
        </a:defRPr>
      </a:lvl6pPr>
      <a:lvl7pPr marL="0" marR="0" indent="2743200" algn="l" defTabSz="914400" rtl="0" latinLnBrk="0">
        <a:lnSpc>
          <a:spcPct val="100000"/>
        </a:lnSpc>
        <a:spcBef>
          <a:spcPts val="0"/>
        </a:spcBef>
        <a:spcAft>
          <a:spcPts val="0"/>
        </a:spcAft>
        <a:buClrTx/>
        <a:buSzTx/>
        <a:buFontTx/>
        <a:buNone/>
        <a:tabLst/>
        <a:defRPr sz="1800" b="0" i="0" u="none" strike="noStrike" cap="none" spc="0" baseline="0">
          <a:ln>
            <a:noFill/>
          </a:ln>
          <a:solidFill>
            <a:srgbClr val="000000"/>
          </a:solidFill>
          <a:uFillTx/>
          <a:latin typeface="Calibri"/>
          <a:ea typeface="Calibri"/>
          <a:cs typeface="Calibri"/>
          <a:sym typeface="Calibri"/>
        </a:defRPr>
      </a:lvl7pPr>
      <a:lvl8pPr marL="0" marR="0" indent="3200400" algn="l" defTabSz="914400" rtl="0" latinLnBrk="0">
        <a:lnSpc>
          <a:spcPct val="100000"/>
        </a:lnSpc>
        <a:spcBef>
          <a:spcPts val="0"/>
        </a:spcBef>
        <a:spcAft>
          <a:spcPts val="0"/>
        </a:spcAft>
        <a:buClrTx/>
        <a:buSzTx/>
        <a:buFontTx/>
        <a:buNone/>
        <a:tabLst/>
        <a:defRPr sz="1800" b="0" i="0" u="none" strike="noStrike" cap="none" spc="0" baseline="0">
          <a:ln>
            <a:noFill/>
          </a:ln>
          <a:solidFill>
            <a:srgbClr val="000000"/>
          </a:solidFill>
          <a:uFillTx/>
          <a:latin typeface="Calibri"/>
          <a:ea typeface="Calibri"/>
          <a:cs typeface="Calibri"/>
          <a:sym typeface="Calibri"/>
        </a:defRPr>
      </a:lvl8pPr>
      <a:lvl9pPr marL="0" marR="0" indent="3657600" algn="l" defTabSz="914400" rtl="0" latinLnBrk="0">
        <a:lnSpc>
          <a:spcPct val="100000"/>
        </a:lnSpc>
        <a:spcBef>
          <a:spcPts val="0"/>
        </a:spcBef>
        <a:spcAft>
          <a:spcPts val="0"/>
        </a:spcAft>
        <a:buClrTx/>
        <a:buSzTx/>
        <a:buFontTx/>
        <a:buNone/>
        <a:tabLst/>
        <a:defRPr sz="1800" b="0" i="0" u="none" strike="noStrike" cap="none" spc="0" baseline="0">
          <a:ln>
            <a:noFill/>
          </a:ln>
          <a:solidFill>
            <a:srgbClr val="000000"/>
          </a:solidFill>
          <a:uFillTx/>
          <a:latin typeface="Calibri"/>
          <a:ea typeface="Calibri"/>
          <a:cs typeface="Calibri"/>
          <a:sym typeface="Calibri"/>
        </a:defRPr>
      </a:lvl9pPr>
    </p:bodyStyle>
    <p:otherStyle>
      <a:lvl1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1pPr>
      <a:lvl2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2pPr>
      <a:lvl3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3pPr>
      <a:lvl4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4pPr>
      <a:lvl5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5pPr>
      <a:lvl6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6pPr>
      <a:lvl7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7pPr>
      <a:lvl8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8pPr>
      <a:lvl9pPr marL="0" marR="0" indent="0" algn="r"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108" name="object 16"/>
          <p:cNvSpPr txBox="1"/>
          <p:nvPr/>
        </p:nvSpPr>
        <p:spPr>
          <a:xfrm>
            <a:off x="6820840" y="5888442"/>
            <a:ext cx="5382262" cy="1796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marR="960755" indent="12700">
              <a:lnSpc>
                <a:spcPct val="113700"/>
              </a:lnSpc>
              <a:spcBef>
                <a:spcPts val="100"/>
              </a:spcBef>
              <a:defRPr sz="1100">
                <a:latin typeface="Montserrat-Medium"/>
                <a:ea typeface="Montserrat-Medium"/>
                <a:cs typeface="Montserrat-Medium"/>
                <a:sym typeface="Montserrat-Medium"/>
              </a:defRPr>
            </a:pPr>
            <a:endParaRPr spc="-9" dirty="0"/>
          </a:p>
        </p:txBody>
      </p:sp>
      <p:sp>
        <p:nvSpPr>
          <p:cNvPr id="4" name="CuadroTexto 3">
            <a:extLst>
              <a:ext uri="{FF2B5EF4-FFF2-40B4-BE49-F238E27FC236}">
                <a16:creationId xmlns:a16="http://schemas.microsoft.com/office/drawing/2014/main" xmlns="" id="{344086B8-0F3B-BB0A-6F07-96760DD17A01}"/>
              </a:ext>
            </a:extLst>
          </p:cNvPr>
          <p:cNvSpPr txBox="1"/>
          <p:nvPr/>
        </p:nvSpPr>
        <p:spPr>
          <a:xfrm>
            <a:off x="534824" y="1763181"/>
            <a:ext cx="5079618" cy="450764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nSpc>
                <a:spcPct val="110000"/>
              </a:lnSpc>
            </a:pPr>
            <a:r>
              <a:rPr lang="es-MX" sz="1500" b="1" dirty="0">
                <a:latin typeface="Arial" panose="020B0604020202020204" pitchFamily="34" charset="0"/>
                <a:cs typeface="Arial" panose="020B0604020202020204" pitchFamily="34" charset="0"/>
              </a:rPr>
              <a:t>Diseña de manera ágil el modelo de negocios de tu empresa.</a:t>
            </a:r>
          </a:p>
          <a:p>
            <a:pPr>
              <a:lnSpc>
                <a:spcPct val="110000"/>
              </a:lnSpc>
            </a:pPr>
            <a:endParaRPr lang="es-MX" sz="1100" dirty="0" smtClean="0">
              <a:latin typeface="Arial" panose="020B0604020202020204" pitchFamily="34" charset="0"/>
              <a:cs typeface="Arial" panose="020B0604020202020204" pitchFamily="34" charset="0"/>
            </a:endParaRPr>
          </a:p>
          <a:p>
            <a:pPr>
              <a:lnSpc>
                <a:spcPct val="110000"/>
              </a:lnSpc>
            </a:pPr>
            <a:endParaRPr lang="es-MX" sz="1100" dirty="0">
              <a:latin typeface="Arial" panose="020B0604020202020204" pitchFamily="34" charset="0"/>
              <a:cs typeface="Arial" panose="020B0604020202020204" pitchFamily="34" charset="0"/>
            </a:endParaRPr>
          </a:p>
          <a:p>
            <a:pPr>
              <a:lnSpc>
                <a:spcPct val="110000"/>
              </a:lnSpc>
            </a:pPr>
            <a:r>
              <a:rPr lang="es-MX" sz="1100" dirty="0">
                <a:latin typeface="Arial" panose="020B0604020202020204" pitchFamily="34" charset="0"/>
                <a:cs typeface="Arial" panose="020B0604020202020204" pitchFamily="34" charset="0"/>
              </a:rPr>
              <a:t>La herramienta Lienzo de Negocio o Business Model Canvas fue diseñada por Alexander Osterwalder e Yves Pigneur, y nos permite tener en una sola vista todos los elementos de un negocio y con ello detectar debilidades y áreas de oportunidad de manera ágil. El Business Model Canvas ayuda, tanto a organizaciones para realizar el análisis del modelo de negocios existente, como a los emprendedores que están por iniciar nuevos proyectos y que quieren validar nuevas ideas.</a:t>
            </a:r>
          </a:p>
          <a:p>
            <a:pPr>
              <a:lnSpc>
                <a:spcPct val="110000"/>
              </a:lnSpc>
            </a:pPr>
            <a:endParaRPr lang="es-MX" sz="1100" dirty="0">
              <a:latin typeface="Arial" panose="020B0604020202020204" pitchFamily="34" charset="0"/>
              <a:cs typeface="Arial" panose="020B0604020202020204" pitchFamily="34" charset="0"/>
            </a:endParaRPr>
          </a:p>
          <a:p>
            <a:pPr>
              <a:lnSpc>
                <a:spcPct val="110000"/>
              </a:lnSpc>
            </a:pPr>
            <a:r>
              <a:rPr lang="es-MX" sz="1100" b="1" dirty="0">
                <a:latin typeface="Arial" panose="020B0604020202020204" pitchFamily="34" charset="0"/>
                <a:cs typeface="Arial" panose="020B0604020202020204" pitchFamily="34" charset="0"/>
              </a:rPr>
              <a:t>Para utilizar esta herramienta te recomendamos los siguientes pasos</a:t>
            </a:r>
            <a:r>
              <a:rPr lang="es-MX" sz="1100" b="1" dirty="0" smtClean="0">
                <a:latin typeface="Arial" panose="020B0604020202020204" pitchFamily="34" charset="0"/>
                <a:cs typeface="Arial" panose="020B0604020202020204" pitchFamily="34" charset="0"/>
              </a:rPr>
              <a:t>:</a:t>
            </a:r>
          </a:p>
          <a:p>
            <a:pPr>
              <a:lnSpc>
                <a:spcPct val="110000"/>
              </a:lnSpc>
            </a:pPr>
            <a:endParaRPr lang="es-MX" sz="1100" b="1" dirty="0">
              <a:latin typeface="Arial" panose="020B0604020202020204" pitchFamily="34" charset="0"/>
              <a:cs typeface="Arial" panose="020B0604020202020204" pitchFamily="34" charset="0"/>
            </a:endParaRPr>
          </a:p>
          <a:p>
            <a:pPr marL="228600" indent="-228600">
              <a:lnSpc>
                <a:spcPct val="110000"/>
              </a:lnSpc>
              <a:buFont typeface="+mj-lt"/>
              <a:buAutoNum type="arabicPeriod"/>
            </a:pPr>
            <a:r>
              <a:rPr lang="es-MX" sz="1100" b="1" dirty="0">
                <a:latin typeface="Arial" panose="020B0604020202020204" pitchFamily="34" charset="0"/>
                <a:cs typeface="Arial" panose="020B0604020202020204" pitchFamily="34" charset="0"/>
              </a:rPr>
              <a:t>Define el segmento de clientes </a:t>
            </a:r>
            <a:r>
              <a:rPr lang="es-MX" sz="1100" dirty="0">
                <a:latin typeface="Arial" panose="020B0604020202020204" pitchFamily="34" charset="0"/>
                <a:cs typeface="Arial" panose="020B0604020202020204" pitchFamily="34" charset="0"/>
              </a:rPr>
              <a:t>al que deseas dirigir tu producto/servicio, define: ¿quiénes conforman tu segmento de clientes?, ¿cuántos son?, ¿quiénes son prioritarios?,¿qué características tienen?</a:t>
            </a:r>
          </a:p>
          <a:p>
            <a:pPr marL="228600" indent="-228600">
              <a:lnSpc>
                <a:spcPct val="110000"/>
              </a:lnSpc>
              <a:buFont typeface="+mj-lt"/>
              <a:buAutoNum type="arabicPeriod"/>
            </a:pPr>
            <a:endParaRPr lang="es-MX" sz="1100" dirty="0">
              <a:latin typeface="Arial" panose="020B0604020202020204" pitchFamily="34" charset="0"/>
              <a:cs typeface="Arial" panose="020B0604020202020204" pitchFamily="34" charset="0"/>
            </a:endParaRPr>
          </a:p>
          <a:p>
            <a:pPr marL="228600" indent="-228600">
              <a:lnSpc>
                <a:spcPct val="110000"/>
              </a:lnSpc>
              <a:buFont typeface="+mj-lt"/>
              <a:buAutoNum type="arabicPeriod"/>
            </a:pPr>
            <a:r>
              <a:rPr lang="es-MX" sz="1100" b="1" dirty="0">
                <a:latin typeface="Arial" panose="020B0604020202020204" pitchFamily="34" charset="0"/>
                <a:cs typeface="Arial" panose="020B0604020202020204" pitchFamily="34" charset="0"/>
              </a:rPr>
              <a:t>Define tu propuesta de valor:  </a:t>
            </a:r>
            <a:r>
              <a:rPr lang="es-MX" sz="1100" dirty="0">
                <a:latin typeface="Arial" panose="020B0604020202020204" pitchFamily="34" charset="0"/>
                <a:cs typeface="Arial" panose="020B0604020202020204" pitchFamily="34" charset="0"/>
              </a:rPr>
              <a:t>¿cuál es tu diferenciador?, ¿por qué las personas deberían comprarte a ti?, ¿qué hace único a tu producto? La propuesta de valor es la razón de ser de la empresa y debe estar enfocada o diseñada para tu segmento de clientes. </a:t>
            </a:r>
          </a:p>
          <a:p>
            <a:pPr>
              <a:lnSpc>
                <a:spcPct val="110000"/>
              </a:lnSpc>
            </a:pPr>
            <a:endParaRPr lang="es-MX" sz="1100" dirty="0">
              <a:latin typeface="Arial" panose="020B060402020202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xmlns="" id="{524397B1-759A-CDD4-9BE1-B286DDFF4B6F}"/>
              </a:ext>
            </a:extLst>
          </p:cNvPr>
          <p:cNvSpPr txBox="1"/>
          <p:nvPr/>
        </p:nvSpPr>
        <p:spPr>
          <a:xfrm>
            <a:off x="6360810" y="2642161"/>
            <a:ext cx="5079618" cy="306878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28600" indent="-228600">
              <a:lnSpc>
                <a:spcPct val="110000"/>
              </a:lnSpc>
              <a:buFont typeface="+mj-lt"/>
              <a:buAutoNum type="arabicPeriod" startAt="3"/>
            </a:pPr>
            <a:r>
              <a:rPr lang="es-MX" sz="1100" b="1" dirty="0">
                <a:latin typeface="Arial" panose="020B0604020202020204" pitchFamily="34" charset="0"/>
                <a:cs typeface="Arial" panose="020B0604020202020204" pitchFamily="34" charset="0"/>
              </a:rPr>
              <a:t>Canales de distribución: </a:t>
            </a:r>
            <a:r>
              <a:rPr lang="es-MX" sz="1100" dirty="0">
                <a:latin typeface="Arial" panose="020B0604020202020204" pitchFamily="34" charset="0"/>
                <a:cs typeface="Arial" panose="020B0604020202020204" pitchFamily="34" charset="0"/>
              </a:rPr>
              <a:t>determina los canales: ¿qué medios usarás para dar a conocer tu propuesta de valor y entregar tu producto hasta las manos de cliente?. Define los canales basados en las características de tus clientes, ¿dónde compran actualmente?, ¿cuáles son sus medios preferidos de compra?, ¿cuáles son los medios que usan para buscar/comprar productos? </a:t>
            </a:r>
          </a:p>
          <a:p>
            <a:pPr marL="228600" indent="-228600">
              <a:lnSpc>
                <a:spcPct val="110000"/>
              </a:lnSpc>
              <a:buFont typeface="+mj-lt"/>
              <a:buAutoNum type="arabicPeriod" startAt="3"/>
            </a:pPr>
            <a:endParaRPr lang="es-MX" sz="1100" dirty="0">
              <a:latin typeface="Arial" panose="020B0604020202020204" pitchFamily="34" charset="0"/>
              <a:cs typeface="Arial" panose="020B0604020202020204" pitchFamily="34" charset="0"/>
            </a:endParaRPr>
          </a:p>
          <a:p>
            <a:pPr marL="228600" indent="-228600">
              <a:lnSpc>
                <a:spcPct val="110000"/>
              </a:lnSpc>
              <a:buFont typeface="+mj-lt"/>
              <a:buAutoNum type="arabicPeriod" startAt="3"/>
            </a:pPr>
            <a:r>
              <a:rPr lang="es-MX" sz="1100" b="1" dirty="0">
                <a:latin typeface="Arial" panose="020B0604020202020204" pitchFamily="34" charset="0"/>
                <a:cs typeface="Arial" panose="020B0604020202020204" pitchFamily="34" charset="0"/>
              </a:rPr>
              <a:t>Relación con los clientes: </a:t>
            </a:r>
            <a:r>
              <a:rPr lang="es-MX" sz="1100" dirty="0">
                <a:latin typeface="Arial" panose="020B0604020202020204" pitchFamily="34" charset="0"/>
                <a:cs typeface="Arial" panose="020B0604020202020204" pitchFamily="34" charset="0"/>
              </a:rPr>
              <a:t>define cómo establecerás la relación con tus clientes, ¿qué harás para obtener, mantener e incrementar a tu segmento de clientes?, ¿qué harás para fidelizar a tus clientes y se mantengan enganchados a tu producto?</a:t>
            </a:r>
          </a:p>
          <a:p>
            <a:pPr marL="228600" indent="-228600">
              <a:lnSpc>
                <a:spcPct val="110000"/>
              </a:lnSpc>
              <a:buFont typeface="+mj-lt"/>
              <a:buAutoNum type="arabicPeriod" startAt="3"/>
            </a:pPr>
            <a:endParaRPr lang="es-MX" sz="1100" dirty="0">
              <a:latin typeface="Arial" panose="020B0604020202020204" pitchFamily="34" charset="0"/>
              <a:cs typeface="Arial" panose="020B0604020202020204" pitchFamily="34" charset="0"/>
            </a:endParaRPr>
          </a:p>
          <a:p>
            <a:pPr marL="228600" indent="-228600">
              <a:lnSpc>
                <a:spcPct val="110000"/>
              </a:lnSpc>
              <a:buFont typeface="+mj-lt"/>
              <a:buAutoNum type="arabicPeriod" startAt="3"/>
            </a:pPr>
            <a:r>
              <a:rPr lang="es-MX" sz="1100" b="1" dirty="0">
                <a:latin typeface="Arial" panose="020B0604020202020204" pitchFamily="34" charset="0"/>
                <a:cs typeface="Arial" panose="020B0604020202020204" pitchFamily="34" charset="0"/>
              </a:rPr>
              <a:t>Flujo de ingresos: </a:t>
            </a:r>
            <a:r>
              <a:rPr lang="es-MX" sz="1100" dirty="0">
                <a:latin typeface="Arial" panose="020B0604020202020204" pitchFamily="34" charset="0"/>
                <a:cs typeface="Arial" panose="020B0604020202020204" pitchFamily="34" charset="0"/>
              </a:rPr>
              <a:t>identifica cómo vas a generar ingresos (venta, renta, publicidad, comisiones, licencias, franquicia); ¿cuál es el flujo de ingreso con el segmento de clientes? (único, recurrente); ¿cómo pueden pagar los clientes? (efectivo, transferencia, cupones, etc.)</a:t>
            </a:r>
            <a:r>
              <a:rPr lang="es-MX" sz="1100" dirty="0" smtClean="0">
                <a:latin typeface="Arial" panose="020B0604020202020204" pitchFamily="34" charset="0"/>
                <a:cs typeface="Arial" panose="020B0604020202020204" pitchFamily="34" charset="0"/>
              </a:rPr>
              <a:t>.</a:t>
            </a:r>
            <a:endParaRPr lang="es-MX" sz="1100" dirty="0">
              <a:latin typeface="Arial" panose="020B06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xmlns="" id="{29561728-23DE-C31B-2870-06D4B36E2169}"/>
              </a:ext>
            </a:extLst>
          </p:cNvPr>
          <p:cNvSpPr txBox="1"/>
          <p:nvPr/>
        </p:nvSpPr>
        <p:spPr>
          <a:xfrm>
            <a:off x="523536" y="637258"/>
            <a:ext cx="4862656" cy="86181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1170" tIns="41170" rIns="41170" bIns="41170" numCol="1" spcCol="34308" rtlCol="0" anchor="t">
            <a:spAutoFit/>
          </a:bodyPr>
          <a:lstStyle/>
          <a:p>
            <a:pPr>
              <a:lnSpc>
                <a:spcPct val="110000"/>
              </a:lnSpc>
            </a:pPr>
            <a:r>
              <a:rPr lang="es-MX" sz="1200" dirty="0">
                <a:solidFill>
                  <a:schemeClr val="bg1">
                    <a:lumMod val="50000"/>
                  </a:schemeClr>
                </a:solidFill>
                <a:latin typeface="Arial"/>
                <a:cs typeface="Arial"/>
              </a:rPr>
              <a:t>Herramienta de innovación</a:t>
            </a:r>
          </a:p>
          <a:p>
            <a:pPr>
              <a:lnSpc>
                <a:spcPct val="110000"/>
              </a:lnSpc>
            </a:pPr>
            <a:endParaRPr lang="es-MX" sz="1200" dirty="0">
              <a:solidFill>
                <a:schemeClr val="bg1">
                  <a:lumMod val="50000"/>
                </a:schemeClr>
              </a:solidFill>
              <a:latin typeface="Arial"/>
              <a:cs typeface="Arial"/>
            </a:endParaRPr>
          </a:p>
          <a:p>
            <a:pPr>
              <a:lnSpc>
                <a:spcPct val="110000"/>
              </a:lnSpc>
            </a:pPr>
            <a:r>
              <a:rPr lang="es-MX" sz="2200" b="1" dirty="0">
                <a:latin typeface="Arial Black" panose="020B0604020202020204" pitchFamily="34" charset="0"/>
                <a:cs typeface="Arial Black" panose="020B0604020202020204" pitchFamily="34" charset="0"/>
              </a:rPr>
              <a:t>Business Model Canvas</a:t>
            </a:r>
          </a:p>
        </p:txBody>
      </p:sp>
      <p:cxnSp>
        <p:nvCxnSpPr>
          <p:cNvPr id="3" name="Conector recto 2">
            <a:extLst>
              <a:ext uri="{FF2B5EF4-FFF2-40B4-BE49-F238E27FC236}">
                <a16:creationId xmlns:a16="http://schemas.microsoft.com/office/drawing/2014/main" xmlns="" id="{37357CB1-21A0-974D-5282-E63A8CECAE90}"/>
              </a:ext>
            </a:extLst>
          </p:cNvPr>
          <p:cNvCxnSpPr>
            <a:cxnSpLocks/>
          </p:cNvCxnSpPr>
          <p:nvPr/>
        </p:nvCxnSpPr>
        <p:spPr>
          <a:xfrm>
            <a:off x="567176" y="1019995"/>
            <a:ext cx="3609408" cy="0"/>
          </a:xfrm>
          <a:prstGeom prst="line">
            <a:avLst/>
          </a:prstGeom>
          <a:noFill/>
          <a:ln w="38100" cap="flat">
            <a:solidFill>
              <a:schemeClr val="tx1"/>
            </a:solidFill>
            <a:prstDash val="solid"/>
            <a:round/>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115868322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108" name="object 16"/>
          <p:cNvSpPr txBox="1"/>
          <p:nvPr/>
        </p:nvSpPr>
        <p:spPr>
          <a:xfrm>
            <a:off x="6820840" y="5888442"/>
            <a:ext cx="5382262" cy="1796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marR="960755" indent="12700">
              <a:lnSpc>
                <a:spcPct val="113700"/>
              </a:lnSpc>
              <a:spcBef>
                <a:spcPts val="100"/>
              </a:spcBef>
              <a:defRPr sz="1100">
                <a:latin typeface="Montserrat-Medium"/>
                <a:ea typeface="Montserrat-Medium"/>
                <a:cs typeface="Montserrat-Medium"/>
                <a:sym typeface="Montserrat-Medium"/>
              </a:defRPr>
            </a:pPr>
            <a:endParaRPr spc="-9" dirty="0"/>
          </a:p>
        </p:txBody>
      </p:sp>
      <p:sp>
        <p:nvSpPr>
          <p:cNvPr id="2" name="CuadroTexto 1">
            <a:extLst>
              <a:ext uri="{FF2B5EF4-FFF2-40B4-BE49-F238E27FC236}">
                <a16:creationId xmlns:a16="http://schemas.microsoft.com/office/drawing/2014/main" xmlns="" id="{29561728-23DE-C31B-2870-06D4B36E2169}"/>
              </a:ext>
            </a:extLst>
          </p:cNvPr>
          <p:cNvSpPr txBox="1"/>
          <p:nvPr/>
        </p:nvSpPr>
        <p:spPr>
          <a:xfrm>
            <a:off x="523536" y="637258"/>
            <a:ext cx="4862656" cy="86181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1170" tIns="41170" rIns="41170" bIns="41170" numCol="1" spcCol="34308" rtlCol="0" anchor="t">
            <a:spAutoFit/>
          </a:bodyPr>
          <a:lstStyle/>
          <a:p>
            <a:pPr>
              <a:lnSpc>
                <a:spcPct val="110000"/>
              </a:lnSpc>
            </a:pPr>
            <a:r>
              <a:rPr lang="es-MX" sz="1200" dirty="0">
                <a:solidFill>
                  <a:schemeClr val="bg1">
                    <a:lumMod val="50000"/>
                  </a:schemeClr>
                </a:solidFill>
                <a:latin typeface="Arial"/>
                <a:cs typeface="Arial"/>
              </a:rPr>
              <a:t>Herramienta de innovación</a:t>
            </a:r>
          </a:p>
          <a:p>
            <a:pPr>
              <a:lnSpc>
                <a:spcPct val="110000"/>
              </a:lnSpc>
            </a:pPr>
            <a:endParaRPr lang="es-MX" sz="1200" dirty="0">
              <a:solidFill>
                <a:schemeClr val="bg1">
                  <a:lumMod val="50000"/>
                </a:schemeClr>
              </a:solidFill>
              <a:latin typeface="Arial"/>
              <a:cs typeface="Arial"/>
            </a:endParaRPr>
          </a:p>
          <a:p>
            <a:pPr>
              <a:lnSpc>
                <a:spcPct val="110000"/>
              </a:lnSpc>
            </a:pPr>
            <a:r>
              <a:rPr lang="es-MX" sz="2200" b="1" dirty="0">
                <a:latin typeface="Arial Black" panose="020B0604020202020204" pitchFamily="34" charset="0"/>
                <a:cs typeface="Arial Black" panose="020B0604020202020204" pitchFamily="34" charset="0"/>
              </a:rPr>
              <a:t>Business Model Canvas</a:t>
            </a:r>
          </a:p>
        </p:txBody>
      </p:sp>
      <p:cxnSp>
        <p:nvCxnSpPr>
          <p:cNvPr id="3" name="Conector recto 2">
            <a:extLst>
              <a:ext uri="{FF2B5EF4-FFF2-40B4-BE49-F238E27FC236}">
                <a16:creationId xmlns:a16="http://schemas.microsoft.com/office/drawing/2014/main" xmlns="" id="{37357CB1-21A0-974D-5282-E63A8CECAE90}"/>
              </a:ext>
            </a:extLst>
          </p:cNvPr>
          <p:cNvCxnSpPr>
            <a:cxnSpLocks/>
          </p:cNvCxnSpPr>
          <p:nvPr/>
        </p:nvCxnSpPr>
        <p:spPr>
          <a:xfrm>
            <a:off x="567176" y="1019995"/>
            <a:ext cx="3609408" cy="0"/>
          </a:xfrm>
          <a:prstGeom prst="line">
            <a:avLst/>
          </a:prstGeom>
          <a:noFill/>
          <a:ln w="38100" cap="flat">
            <a:solidFill>
              <a:schemeClr val="tx1"/>
            </a:solidFill>
            <a:prstDash val="solid"/>
            <a:round/>
          </a:ln>
          <a:effectLst/>
          <a:sp3d/>
        </p:spPr>
        <p:style>
          <a:lnRef idx="0">
            <a:scrgbClr r="0" g="0" b="0"/>
          </a:lnRef>
          <a:fillRef idx="0">
            <a:scrgbClr r="0" g="0" b="0"/>
          </a:fillRef>
          <a:effectRef idx="0">
            <a:scrgbClr r="0" g="0" b="0"/>
          </a:effectRef>
          <a:fontRef idx="none"/>
        </p:style>
      </p:cxnSp>
      <p:sp>
        <p:nvSpPr>
          <p:cNvPr id="6" name="CuadroTexto 5">
            <a:extLst>
              <a:ext uri="{FF2B5EF4-FFF2-40B4-BE49-F238E27FC236}">
                <a16:creationId xmlns:a16="http://schemas.microsoft.com/office/drawing/2014/main" xmlns="" id="{344086B8-0F3B-BB0A-6F07-96760DD17A01}"/>
              </a:ext>
            </a:extLst>
          </p:cNvPr>
          <p:cNvSpPr txBox="1"/>
          <p:nvPr/>
        </p:nvSpPr>
        <p:spPr>
          <a:xfrm>
            <a:off x="534824" y="2441742"/>
            <a:ext cx="5079618" cy="28825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nSpc>
                <a:spcPct val="110000"/>
              </a:lnSpc>
            </a:pPr>
            <a:endParaRPr lang="es-MX" sz="1100" dirty="0">
              <a:latin typeface="Arial" panose="020B0604020202020204" pitchFamily="34" charset="0"/>
              <a:cs typeface="Arial" panose="020B0604020202020204" pitchFamily="34" charset="0"/>
            </a:endParaRPr>
          </a:p>
          <a:p>
            <a:pPr marL="228600" indent="-228600">
              <a:lnSpc>
                <a:spcPct val="110000"/>
              </a:lnSpc>
              <a:buFont typeface="+mj-lt"/>
              <a:buAutoNum type="arabicPeriod" startAt="6"/>
            </a:pPr>
            <a:r>
              <a:rPr lang="es-MX" sz="1100" b="1" dirty="0">
                <a:latin typeface="Arial" panose="020B0604020202020204" pitchFamily="34" charset="0"/>
                <a:cs typeface="Arial" panose="020B0604020202020204" pitchFamily="34" charset="0"/>
              </a:rPr>
              <a:t>Recursos clave: </a:t>
            </a:r>
            <a:r>
              <a:rPr lang="es-MX" sz="1100" dirty="0">
                <a:latin typeface="Arial" panose="020B0604020202020204" pitchFamily="34" charset="0"/>
                <a:cs typeface="Arial" panose="020B0604020202020204" pitchFamily="34" charset="0"/>
              </a:rPr>
              <a:t>determina los recursos físicos, intelectuales, humanos y financieros que son indispensables para tu proyecto.</a:t>
            </a:r>
          </a:p>
          <a:p>
            <a:pPr>
              <a:lnSpc>
                <a:spcPct val="110000"/>
              </a:lnSpc>
            </a:pPr>
            <a:endParaRPr lang="es-MX" sz="1100" b="1" dirty="0" smtClean="0">
              <a:latin typeface="Arial" panose="020B0604020202020204" pitchFamily="34" charset="0"/>
              <a:cs typeface="Arial" panose="020B0604020202020204" pitchFamily="34" charset="0"/>
            </a:endParaRPr>
          </a:p>
          <a:p>
            <a:pPr marL="228600" indent="-228600">
              <a:lnSpc>
                <a:spcPct val="110000"/>
              </a:lnSpc>
              <a:buFont typeface="+mj-lt"/>
              <a:buAutoNum type="arabicPeriod" startAt="7"/>
            </a:pPr>
            <a:r>
              <a:rPr lang="es-MX" sz="1100" b="1" dirty="0" smtClean="0">
                <a:latin typeface="Arial" panose="020B0604020202020204" pitchFamily="34" charset="0"/>
                <a:cs typeface="Arial" panose="020B0604020202020204" pitchFamily="34" charset="0"/>
              </a:rPr>
              <a:t>Actividades </a:t>
            </a:r>
            <a:r>
              <a:rPr lang="es-MX" sz="1100" b="1" dirty="0">
                <a:latin typeface="Arial" panose="020B0604020202020204" pitchFamily="34" charset="0"/>
                <a:cs typeface="Arial" panose="020B0604020202020204" pitchFamily="34" charset="0"/>
              </a:rPr>
              <a:t>clave: </a:t>
            </a:r>
            <a:r>
              <a:rPr lang="es-MX" sz="1100" dirty="0">
                <a:latin typeface="Arial" panose="020B0604020202020204" pitchFamily="34" charset="0"/>
                <a:cs typeface="Arial" panose="020B0604020202020204" pitchFamily="34" charset="0"/>
              </a:rPr>
              <a:t>Identifica las actividades más importantes para operar tu empresa o negocio. Deberás enlistar en este apartado aquellas actividades que no puedes dejar de hacer y que son indispensables para que se cumpla tu propuesta de valor. Ejemplo: innovar en los productos/empaques, mejorar materia prima, etc..</a:t>
            </a:r>
          </a:p>
          <a:p>
            <a:pPr marL="228600" indent="-228600">
              <a:lnSpc>
                <a:spcPct val="110000"/>
              </a:lnSpc>
              <a:buFont typeface="+mj-lt"/>
              <a:buAutoNum type="arabicPeriod" startAt="7"/>
            </a:pPr>
            <a:endParaRPr lang="es-MX" sz="1100" dirty="0">
              <a:latin typeface="Arial" panose="020B0604020202020204" pitchFamily="34" charset="0"/>
              <a:cs typeface="Arial" panose="020B0604020202020204" pitchFamily="34" charset="0"/>
            </a:endParaRPr>
          </a:p>
          <a:p>
            <a:pPr marL="228600" indent="-228600">
              <a:lnSpc>
                <a:spcPct val="110000"/>
              </a:lnSpc>
              <a:buFont typeface="+mj-lt"/>
              <a:buAutoNum type="arabicPeriod" startAt="7"/>
            </a:pPr>
            <a:r>
              <a:rPr lang="es-MX" sz="1100" b="1" dirty="0">
                <a:latin typeface="Arial" panose="020B0604020202020204" pitchFamily="34" charset="0"/>
                <a:cs typeface="Arial" panose="020B0604020202020204" pitchFamily="34" charset="0"/>
              </a:rPr>
              <a:t>Aliados clave: </a:t>
            </a:r>
            <a:r>
              <a:rPr lang="es-MX" sz="1100" dirty="0">
                <a:latin typeface="Arial" panose="020B0604020202020204" pitchFamily="34" charset="0"/>
                <a:cs typeface="Arial" panose="020B0604020202020204" pitchFamily="34" charset="0"/>
              </a:rPr>
              <a:t>determina quién o quiénes pueden ayudarte a cumplir tu propuesta de valor. Aquí puedes considerar proveedores o clientes frecuentes que recomiendan o hacen publicidad para tus productos.</a:t>
            </a:r>
          </a:p>
          <a:p>
            <a:pPr marL="228600" indent="-228600">
              <a:lnSpc>
                <a:spcPct val="110000"/>
              </a:lnSpc>
              <a:buFont typeface="+mj-lt"/>
              <a:buAutoNum type="arabicPeriod" startAt="7"/>
            </a:pPr>
            <a:endParaRPr lang="es-MX" sz="1100" dirty="0">
              <a:latin typeface="Arial" panose="020B0604020202020204" pitchFamily="34" charset="0"/>
              <a:cs typeface="Arial" panose="020B0604020202020204" pitchFamily="34" charset="0"/>
            </a:endParaRPr>
          </a:p>
          <a:p>
            <a:pPr marL="228600" indent="-228600">
              <a:lnSpc>
                <a:spcPct val="110000"/>
              </a:lnSpc>
              <a:buFont typeface="+mj-lt"/>
              <a:buAutoNum type="arabicPeriod" startAt="7"/>
            </a:pPr>
            <a:r>
              <a:rPr lang="es-MX" sz="1100" b="1" dirty="0">
                <a:latin typeface="Arial" panose="020B0604020202020204" pitchFamily="34" charset="0"/>
                <a:cs typeface="Arial" panose="020B0604020202020204" pitchFamily="34" charset="0"/>
              </a:rPr>
              <a:t>Estructura de costos: </a:t>
            </a:r>
            <a:r>
              <a:rPr lang="es-MX" sz="1100" dirty="0">
                <a:latin typeface="Arial" panose="020B0604020202020204" pitchFamily="34" charset="0"/>
                <a:cs typeface="Arial" panose="020B0604020202020204" pitchFamily="34" charset="0"/>
              </a:rPr>
              <a:t>define las salidas de dinero más importantes.</a:t>
            </a: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005965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25</TotalTime>
  <Words>511</Words>
  <Application>Microsoft Macintosh PowerPoint</Application>
  <PresentationFormat>Personalizado</PresentationFormat>
  <Paragraphs>29</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Office Theme</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cp:lastModifiedBy>Rodrigo Condado Díaz</cp:lastModifiedBy>
  <cp:revision>18</cp:revision>
  <cp:lastPrinted>2022-12-31T00:23:40Z</cp:lastPrinted>
  <dcterms:modified xsi:type="dcterms:W3CDTF">2022-12-31T00:23:42Z</dcterms:modified>
</cp:coreProperties>
</file>