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8633304"/>
            <a:ext cx="285750" cy="338010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Checklist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Lectura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Crítica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052645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1327054" y="1036231"/>
            <a:ext cx="18211800" cy="3689985"/>
            <a:chOff x="1327054" y="1036231"/>
            <a:chExt cx="18211800" cy="3689985"/>
          </a:xfrm>
        </p:grpSpPr>
        <p:sp>
          <p:nvSpPr>
            <p:cNvPr id="7" name="object 7" descr=""/>
            <p:cNvSpPr/>
            <p:nvPr/>
          </p:nvSpPr>
          <p:spPr>
            <a:xfrm>
              <a:off x="1331182" y="1040358"/>
              <a:ext cx="18203545" cy="3681729"/>
            </a:xfrm>
            <a:custGeom>
              <a:avLst/>
              <a:gdLst/>
              <a:ahLst/>
              <a:cxnLst/>
              <a:rect l="l" t="t" r="r" b="b"/>
              <a:pathLst>
                <a:path w="18203545" h="3681729">
                  <a:moveTo>
                    <a:pt x="18202967" y="3681336"/>
                  </a:moveTo>
                  <a:lnTo>
                    <a:pt x="0" y="3681336"/>
                  </a:lnTo>
                  <a:lnTo>
                    <a:pt x="0" y="0"/>
                  </a:lnTo>
                  <a:lnTo>
                    <a:pt x="18202967" y="0"/>
                  </a:lnTo>
                  <a:lnTo>
                    <a:pt x="18202967" y="3681336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90258" y="1997043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331174" y="1040366"/>
            <a:ext cx="3937635" cy="50038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5730" rIns="0" bIns="0" rtlCol="0" vert="horz">
            <a:spAutoFit/>
          </a:bodyPr>
          <a:lstStyle/>
          <a:p>
            <a:pPr marL="443230">
              <a:lnSpc>
                <a:spcPct val="100000"/>
              </a:lnSpc>
              <a:spcBef>
                <a:spcPts val="990"/>
              </a:spcBef>
            </a:pPr>
            <a:r>
              <a:rPr dirty="0" sz="1600" spc="-20">
                <a:solidFill>
                  <a:srgbClr val="FFFFFF"/>
                </a:solidFill>
                <a:latin typeface="Suisse Int'l Medium"/>
                <a:cs typeface="Suisse Int'l Medium"/>
              </a:rPr>
              <a:t>¿Cuál</a:t>
            </a:r>
            <a:r>
              <a:rPr dirty="0" sz="1600" spc="-6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>
                <a:solidFill>
                  <a:srgbClr val="FFFFFF"/>
                </a:solidFill>
                <a:latin typeface="Suisse Int'l Medium"/>
                <a:cs typeface="Suisse Int'l Medium"/>
              </a:rPr>
              <a:t>es</a:t>
            </a:r>
            <a:r>
              <a:rPr dirty="0" sz="1600" spc="-6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>
                <a:solidFill>
                  <a:srgbClr val="FFFFFF"/>
                </a:solidFill>
                <a:latin typeface="Suisse Int'l Medium"/>
                <a:cs typeface="Suisse Int'l Medium"/>
              </a:rPr>
              <a:t>la</a:t>
            </a:r>
            <a:r>
              <a:rPr dirty="0" sz="1600" spc="-6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Suisse Int'l Medium"/>
                <a:cs typeface="Suisse Int'l Medium"/>
              </a:rPr>
              <a:t>idea</a:t>
            </a:r>
            <a:r>
              <a:rPr dirty="0" sz="1600" spc="-6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Suisse Int'l Medium"/>
                <a:cs typeface="Suisse Int'l Medium"/>
              </a:rPr>
              <a:t>inicial</a:t>
            </a:r>
            <a:r>
              <a:rPr dirty="0" sz="1600" spc="-6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Suisse Int'l Medium"/>
                <a:cs typeface="Suisse Int'l Medium"/>
              </a:rPr>
              <a:t>del</a:t>
            </a:r>
            <a:r>
              <a:rPr dirty="0" sz="1600" spc="-6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Suisse Int'l Medium"/>
                <a:cs typeface="Suisse Int'l Medium"/>
              </a:rPr>
              <a:t>grupo?</a:t>
            </a:r>
            <a:endParaRPr sz="1600">
              <a:latin typeface="Suisse Int'l Medium"/>
              <a:cs typeface="Suisse Int'l Medium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590258" y="2644595"/>
            <a:ext cx="17515205" cy="1880235"/>
            <a:chOff x="1590258" y="2644595"/>
            <a:chExt cx="17515205" cy="1880235"/>
          </a:xfrm>
        </p:grpSpPr>
        <p:sp>
          <p:nvSpPr>
            <p:cNvPr id="11" name="object 11" descr=""/>
            <p:cNvSpPr/>
            <p:nvPr/>
          </p:nvSpPr>
          <p:spPr>
            <a:xfrm>
              <a:off x="1590258" y="2648326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590258" y="3299608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590258" y="3869481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590258" y="4520763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590253" y="1660613"/>
            <a:ext cx="1595755" cy="6051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900">
                <a:latin typeface="Suisse Int'l"/>
                <a:cs typeface="Suisse Int'l"/>
              </a:rPr>
              <a:t>¿Cuál</a:t>
            </a:r>
            <a:r>
              <a:rPr dirty="0" sz="900" spc="3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es</a:t>
            </a:r>
            <a:r>
              <a:rPr dirty="0" sz="900" spc="3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el</a:t>
            </a:r>
            <a:r>
              <a:rPr dirty="0" sz="900" spc="35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problema?</a:t>
            </a:r>
            <a:endParaRPr sz="90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</a:pPr>
            <a:endParaRPr sz="90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</a:pPr>
            <a:r>
              <a:rPr dirty="0" sz="900">
                <a:latin typeface="Suisse Int'l"/>
                <a:cs typeface="Suisse Int'l"/>
              </a:rPr>
              <a:t>¿Está</a:t>
            </a:r>
            <a:r>
              <a:rPr dirty="0" sz="900" spc="4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centrado</a:t>
            </a:r>
            <a:r>
              <a:rPr dirty="0" sz="900" spc="4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en</a:t>
            </a:r>
            <a:r>
              <a:rPr dirty="0" sz="900" spc="4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el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usuario?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590253" y="2750282"/>
            <a:ext cx="2408555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900">
                <a:latin typeface="Suisse Int'l"/>
                <a:cs typeface="Suisse Int'l"/>
              </a:rPr>
              <a:t>¿Existe</a:t>
            </a:r>
            <a:r>
              <a:rPr dirty="0" sz="900" spc="5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una</a:t>
            </a:r>
            <a:r>
              <a:rPr dirty="0" sz="900" spc="6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necesidad</a:t>
            </a:r>
            <a:r>
              <a:rPr dirty="0" sz="900" spc="6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que</a:t>
            </a:r>
            <a:r>
              <a:rPr dirty="0" sz="900" spc="6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deba</a:t>
            </a:r>
            <a:r>
              <a:rPr dirty="0" sz="900" spc="60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resolverse?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590253" y="3383236"/>
            <a:ext cx="154432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900">
                <a:latin typeface="Suisse Int'l"/>
                <a:cs typeface="Suisse Int'l"/>
              </a:rPr>
              <a:t>¿Es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un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problema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inspirador?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590253" y="3971435"/>
            <a:ext cx="164211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900">
                <a:latin typeface="Suisse Int'l"/>
                <a:cs typeface="Suisse Int'l"/>
              </a:rPr>
              <a:t>¿Por</a:t>
            </a:r>
            <a:r>
              <a:rPr dirty="0" sz="900" spc="3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qué</a:t>
            </a:r>
            <a:r>
              <a:rPr dirty="0" sz="900" spc="3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eso</a:t>
            </a:r>
            <a:r>
              <a:rPr dirty="0" sz="900" spc="3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es</a:t>
            </a:r>
            <a:r>
              <a:rPr dirty="0" sz="900" spc="3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un</a:t>
            </a:r>
            <a:r>
              <a:rPr dirty="0" sz="900" spc="35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problema?</a:t>
            </a:r>
            <a:endParaRPr sz="900">
              <a:latin typeface="Suisse Int'l"/>
              <a:cs typeface="Suisse Int'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1327054" y="4926325"/>
            <a:ext cx="18211800" cy="2468880"/>
            <a:chOff x="1327054" y="4926325"/>
            <a:chExt cx="18211800" cy="2468880"/>
          </a:xfrm>
        </p:grpSpPr>
        <p:sp>
          <p:nvSpPr>
            <p:cNvPr id="20" name="object 20" descr=""/>
            <p:cNvSpPr/>
            <p:nvPr/>
          </p:nvSpPr>
          <p:spPr>
            <a:xfrm>
              <a:off x="1331182" y="4930452"/>
              <a:ext cx="18203545" cy="2460625"/>
            </a:xfrm>
            <a:custGeom>
              <a:avLst/>
              <a:gdLst/>
              <a:ahLst/>
              <a:cxnLst/>
              <a:rect l="l" t="t" r="r" b="b"/>
              <a:pathLst>
                <a:path w="18203545" h="2460625">
                  <a:moveTo>
                    <a:pt x="18202967" y="2460179"/>
                  </a:moveTo>
                  <a:lnTo>
                    <a:pt x="0" y="2460179"/>
                  </a:lnTo>
                  <a:lnTo>
                    <a:pt x="0" y="0"/>
                  </a:lnTo>
                  <a:lnTo>
                    <a:pt x="18202967" y="0"/>
                  </a:lnTo>
                  <a:lnTo>
                    <a:pt x="18202967" y="2460179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590258" y="5887131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1331174" y="4930452"/>
            <a:ext cx="3937635" cy="50038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5730" rIns="0" bIns="0" rtlCol="0" vert="horz">
            <a:spAutoFit/>
          </a:bodyPr>
          <a:lstStyle/>
          <a:p>
            <a:pPr marL="429895">
              <a:lnSpc>
                <a:spcPct val="100000"/>
              </a:lnSpc>
              <a:spcBef>
                <a:spcPts val="990"/>
              </a:spcBef>
            </a:pPr>
            <a:r>
              <a:rPr dirty="0" sz="1600" spc="-20">
                <a:solidFill>
                  <a:srgbClr val="FFFFFF"/>
                </a:solidFill>
                <a:latin typeface="Suisse Int'l Medium"/>
                <a:cs typeface="Suisse Int'l Medium"/>
              </a:rPr>
              <a:t>Validar</a:t>
            </a:r>
            <a:r>
              <a:rPr dirty="0" sz="1600" spc="-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>
                <a:solidFill>
                  <a:srgbClr val="FFFFFF"/>
                </a:solidFill>
                <a:latin typeface="Suisse Int'l Medium"/>
                <a:cs typeface="Suisse Int'l Medium"/>
              </a:rPr>
              <a:t>la</a:t>
            </a:r>
            <a:r>
              <a:rPr dirty="0" sz="1600" spc="-5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Suisse Int'l Medium"/>
                <a:cs typeface="Suisse Int'l Medium"/>
              </a:rPr>
              <a:t>definición</a:t>
            </a:r>
            <a:r>
              <a:rPr dirty="0" sz="1600" spc="-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Suisse Int'l Medium"/>
                <a:cs typeface="Suisse Int'l Medium"/>
              </a:rPr>
              <a:t>del</a:t>
            </a:r>
            <a:r>
              <a:rPr dirty="0" sz="1600" spc="-5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Suisse Int'l Medium"/>
                <a:cs typeface="Suisse Int'l Medium"/>
              </a:rPr>
              <a:t>problema</a:t>
            </a:r>
            <a:endParaRPr sz="1600">
              <a:latin typeface="Suisse Int'l Medium"/>
              <a:cs typeface="Suisse Int'l Medium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1590258" y="6534682"/>
            <a:ext cx="17515205" cy="659130"/>
            <a:chOff x="1590258" y="6534682"/>
            <a:chExt cx="17515205" cy="659130"/>
          </a:xfrm>
        </p:grpSpPr>
        <p:sp>
          <p:nvSpPr>
            <p:cNvPr id="24" name="object 24" descr=""/>
            <p:cNvSpPr/>
            <p:nvPr/>
          </p:nvSpPr>
          <p:spPr>
            <a:xfrm>
              <a:off x="1590258" y="6538413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590258" y="7189695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1590253" y="5550703"/>
            <a:ext cx="2428875" cy="6051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900">
                <a:latin typeface="Suisse Int'l"/>
                <a:cs typeface="Suisse Int'l"/>
              </a:rPr>
              <a:t>¿Quién</a:t>
            </a:r>
            <a:r>
              <a:rPr dirty="0" sz="900" spc="3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dice</a:t>
            </a:r>
            <a:r>
              <a:rPr dirty="0" sz="900" spc="4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que</a:t>
            </a:r>
            <a:r>
              <a:rPr dirty="0" sz="900" spc="3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eso</a:t>
            </a:r>
            <a:r>
              <a:rPr dirty="0" sz="900" spc="4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es</a:t>
            </a:r>
            <a:r>
              <a:rPr dirty="0" sz="900" spc="3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un</a:t>
            </a:r>
            <a:r>
              <a:rPr dirty="0" sz="900" spc="40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problema?</a:t>
            </a:r>
            <a:endParaRPr sz="90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</a:pPr>
            <a:endParaRPr sz="90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</a:pPr>
            <a:r>
              <a:rPr dirty="0" sz="900">
                <a:latin typeface="Suisse Int'l"/>
                <a:cs typeface="Suisse Int'l"/>
              </a:rPr>
              <a:t>¿Es</a:t>
            </a:r>
            <a:r>
              <a:rPr dirty="0" sz="900" spc="5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un</a:t>
            </a:r>
            <a:r>
              <a:rPr dirty="0" sz="900" spc="6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problema</a:t>
            </a:r>
            <a:r>
              <a:rPr dirty="0" sz="900" spc="6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declarado</a:t>
            </a:r>
            <a:r>
              <a:rPr dirty="0" sz="900" spc="5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por</a:t>
            </a:r>
            <a:r>
              <a:rPr dirty="0" sz="900" spc="6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los</a:t>
            </a:r>
            <a:r>
              <a:rPr dirty="0" sz="900" spc="60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usuarios?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590253" y="6640364"/>
            <a:ext cx="3586479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900">
                <a:latin typeface="Suisse Int'l"/>
                <a:cs typeface="Suisse Int'l"/>
              </a:rPr>
              <a:t>¿Es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el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resultado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de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un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estudio,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de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entrevistas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o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de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observaciones?</a:t>
            </a:r>
            <a:endParaRPr sz="900">
              <a:latin typeface="Suisse Int'l"/>
              <a:cs typeface="Suisse Int'l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1327054" y="7595253"/>
            <a:ext cx="18211800" cy="2468880"/>
            <a:chOff x="1327054" y="7595253"/>
            <a:chExt cx="18211800" cy="2468880"/>
          </a:xfrm>
        </p:grpSpPr>
        <p:sp>
          <p:nvSpPr>
            <p:cNvPr id="29" name="object 29" descr=""/>
            <p:cNvSpPr/>
            <p:nvPr/>
          </p:nvSpPr>
          <p:spPr>
            <a:xfrm>
              <a:off x="1331182" y="7599380"/>
              <a:ext cx="18203545" cy="2460625"/>
            </a:xfrm>
            <a:custGeom>
              <a:avLst/>
              <a:gdLst/>
              <a:ahLst/>
              <a:cxnLst/>
              <a:rect l="l" t="t" r="r" b="b"/>
              <a:pathLst>
                <a:path w="18203545" h="2460625">
                  <a:moveTo>
                    <a:pt x="18202967" y="2460179"/>
                  </a:moveTo>
                  <a:lnTo>
                    <a:pt x="0" y="2460179"/>
                  </a:lnTo>
                  <a:lnTo>
                    <a:pt x="0" y="0"/>
                  </a:lnTo>
                  <a:lnTo>
                    <a:pt x="18202967" y="0"/>
                  </a:lnTo>
                  <a:lnTo>
                    <a:pt x="18202967" y="2460179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590258" y="8556063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1331174" y="7599381"/>
            <a:ext cx="3937635" cy="50038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5730" rIns="0" bIns="0" rtlCol="0" vert="horz">
            <a:spAutoFit/>
          </a:bodyPr>
          <a:lstStyle/>
          <a:p>
            <a:pPr algn="ctr" marR="3175">
              <a:lnSpc>
                <a:spcPct val="100000"/>
              </a:lnSpc>
              <a:spcBef>
                <a:spcPts val="990"/>
              </a:spcBef>
            </a:pPr>
            <a:r>
              <a:rPr dirty="0" sz="1600" spc="-20">
                <a:solidFill>
                  <a:srgbClr val="FFFFFF"/>
                </a:solidFill>
                <a:latin typeface="Suisse Int'l Medium"/>
                <a:cs typeface="Suisse Int'l Medium"/>
              </a:rPr>
              <a:t>Conocer</a:t>
            </a:r>
            <a:r>
              <a:rPr dirty="0" sz="1600" spc="-6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>
                <a:solidFill>
                  <a:srgbClr val="FFFFFF"/>
                </a:solidFill>
                <a:latin typeface="Suisse Int'l Medium"/>
                <a:cs typeface="Suisse Int'l Medium"/>
              </a:rPr>
              <a:t>el</a:t>
            </a:r>
            <a:r>
              <a:rPr dirty="0" sz="1600" spc="-6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Suisse Int'l Medium"/>
                <a:cs typeface="Suisse Int'l Medium"/>
              </a:rPr>
              <a:t>valor</a:t>
            </a:r>
            <a:r>
              <a:rPr dirty="0" sz="1600" spc="-6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Suisse Int'l Medium"/>
                <a:cs typeface="Suisse Int'l Medium"/>
              </a:rPr>
              <a:t>del</a:t>
            </a:r>
            <a:r>
              <a:rPr dirty="0" sz="1600" spc="-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Suisse Int'l Medium"/>
                <a:cs typeface="Suisse Int'l Medium"/>
              </a:rPr>
              <a:t>problema</a:t>
            </a:r>
            <a:endParaRPr sz="1600">
              <a:latin typeface="Suisse Int'l Medium"/>
              <a:cs typeface="Suisse Int'l Medium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1590258" y="9203614"/>
            <a:ext cx="17515205" cy="659130"/>
            <a:chOff x="1590258" y="9203614"/>
            <a:chExt cx="17515205" cy="659130"/>
          </a:xfrm>
        </p:grpSpPr>
        <p:sp>
          <p:nvSpPr>
            <p:cNvPr id="33" name="object 33" descr=""/>
            <p:cNvSpPr/>
            <p:nvPr/>
          </p:nvSpPr>
          <p:spPr>
            <a:xfrm>
              <a:off x="1590258" y="9207346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590258" y="9858629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1590253" y="8219636"/>
            <a:ext cx="2446020" cy="58928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900">
                <a:latin typeface="Suisse Int'l"/>
                <a:cs typeface="Suisse Int'l"/>
              </a:rPr>
              <a:t>¿Es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una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nueva</a:t>
            </a:r>
            <a:r>
              <a:rPr dirty="0" sz="900" spc="4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declaración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de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ese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problema?</a:t>
            </a:r>
            <a:endParaRPr sz="90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  <a:spcBef>
                <a:spcPts val="1080"/>
              </a:spcBef>
            </a:pPr>
            <a:endParaRPr sz="90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</a:pPr>
            <a:r>
              <a:rPr dirty="0" sz="900">
                <a:latin typeface="Suisse Int'l"/>
                <a:cs typeface="Suisse Int'l"/>
              </a:rPr>
              <a:t>¿Has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tenido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en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cuenta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el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contexto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de</a:t>
            </a:r>
            <a:r>
              <a:rPr dirty="0" sz="900" spc="50">
                <a:latin typeface="Suisse Int'l"/>
                <a:cs typeface="Suisse Int'l"/>
              </a:rPr>
              <a:t> </a:t>
            </a:r>
            <a:r>
              <a:rPr dirty="0" sz="900" spc="-20">
                <a:latin typeface="Suisse Int'l"/>
                <a:cs typeface="Suisse Int'l"/>
              </a:rPr>
              <a:t>uso?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590253" y="9309297"/>
            <a:ext cx="289687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900">
                <a:latin typeface="Suisse Int'l"/>
                <a:cs typeface="Suisse Int'l"/>
              </a:rPr>
              <a:t>¿Has</a:t>
            </a:r>
            <a:r>
              <a:rPr dirty="0" sz="900" spc="5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jugado</a:t>
            </a:r>
            <a:r>
              <a:rPr dirty="0" sz="900" spc="5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con</a:t>
            </a:r>
            <a:r>
              <a:rPr dirty="0" sz="900" spc="5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las</a:t>
            </a:r>
            <a:r>
              <a:rPr dirty="0" sz="900" spc="5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distintas</a:t>
            </a:r>
            <a:r>
              <a:rPr dirty="0" sz="900" spc="5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variables</a:t>
            </a:r>
            <a:r>
              <a:rPr dirty="0" sz="900" spc="5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del</a:t>
            </a:r>
            <a:r>
              <a:rPr dirty="0" sz="900" spc="55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problema?</a:t>
            </a:r>
            <a:endParaRPr sz="900">
              <a:latin typeface="Suisse Int'l"/>
              <a:cs typeface="Suisse Int'l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1327242" y="10264369"/>
            <a:ext cx="18211165" cy="1169035"/>
            <a:chOff x="1327242" y="10264369"/>
            <a:chExt cx="18211165" cy="1169035"/>
          </a:xfrm>
        </p:grpSpPr>
        <p:sp>
          <p:nvSpPr>
            <p:cNvPr id="38" name="object 38" descr=""/>
            <p:cNvSpPr/>
            <p:nvPr/>
          </p:nvSpPr>
          <p:spPr>
            <a:xfrm>
              <a:off x="1331182" y="10268309"/>
              <a:ext cx="18203545" cy="1160780"/>
            </a:xfrm>
            <a:custGeom>
              <a:avLst/>
              <a:gdLst/>
              <a:ahLst/>
              <a:cxnLst/>
              <a:rect l="l" t="t" r="r" b="b"/>
              <a:pathLst>
                <a:path w="18203545" h="1160779">
                  <a:moveTo>
                    <a:pt x="18202967" y="1160612"/>
                  </a:moveTo>
                  <a:lnTo>
                    <a:pt x="0" y="1160612"/>
                  </a:lnTo>
                  <a:lnTo>
                    <a:pt x="0" y="0"/>
                  </a:lnTo>
                  <a:lnTo>
                    <a:pt x="18202967" y="0"/>
                  </a:lnTo>
                  <a:lnTo>
                    <a:pt x="18202967" y="1160612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590258" y="11224995"/>
              <a:ext cx="17515205" cy="0"/>
            </a:xfrm>
            <a:custGeom>
              <a:avLst/>
              <a:gdLst/>
              <a:ahLst/>
              <a:cxnLst/>
              <a:rect l="l" t="t" r="r" b="b"/>
              <a:pathLst>
                <a:path w="17515205" h="0">
                  <a:moveTo>
                    <a:pt x="0" y="0"/>
                  </a:moveTo>
                  <a:lnTo>
                    <a:pt x="17514882" y="0"/>
                  </a:lnTo>
                </a:path>
              </a:pathLst>
            </a:custGeom>
            <a:ln w="74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 descr=""/>
          <p:cNvSpPr txBox="1"/>
          <p:nvPr/>
        </p:nvSpPr>
        <p:spPr>
          <a:xfrm>
            <a:off x="1331174" y="10268317"/>
            <a:ext cx="3937635" cy="50038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5730" rIns="0" bIns="0" rtlCol="0" vert="horz">
            <a:spAutoFit/>
          </a:bodyPr>
          <a:lstStyle/>
          <a:p>
            <a:pPr marL="309880">
              <a:lnSpc>
                <a:spcPct val="100000"/>
              </a:lnSpc>
              <a:spcBef>
                <a:spcPts val="990"/>
              </a:spcBef>
            </a:pPr>
            <a:r>
              <a:rPr dirty="0" sz="1600" spc="-20">
                <a:solidFill>
                  <a:srgbClr val="FFFFFF"/>
                </a:solidFill>
                <a:latin typeface="Suisse Int'l Medium"/>
                <a:cs typeface="Suisse Int'l Medium"/>
              </a:rPr>
              <a:t>Saber</a:t>
            </a:r>
            <a:r>
              <a:rPr dirty="0" sz="1600" spc="-6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>
                <a:solidFill>
                  <a:srgbClr val="FFFFFF"/>
                </a:solidFill>
                <a:latin typeface="Suisse Int'l Medium"/>
                <a:cs typeface="Suisse Int'l Medium"/>
              </a:rPr>
              <a:t>si</a:t>
            </a:r>
            <a:r>
              <a:rPr dirty="0" sz="1600" spc="-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>
                <a:solidFill>
                  <a:srgbClr val="FFFFFF"/>
                </a:solidFill>
                <a:latin typeface="Suisse Int'l Medium"/>
                <a:cs typeface="Suisse Int'l Medium"/>
              </a:rPr>
              <a:t>el</a:t>
            </a:r>
            <a:r>
              <a:rPr dirty="0" sz="1600" spc="-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Suisse Int'l Medium"/>
                <a:cs typeface="Suisse Int'l Medium"/>
              </a:rPr>
              <a:t>problema</a:t>
            </a:r>
            <a:r>
              <a:rPr dirty="0" sz="1600" spc="-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>
                <a:solidFill>
                  <a:srgbClr val="FFFFFF"/>
                </a:solidFill>
                <a:latin typeface="Suisse Int'l Medium"/>
                <a:cs typeface="Suisse Int'l Medium"/>
              </a:rPr>
              <a:t>es</a:t>
            </a:r>
            <a:r>
              <a:rPr dirty="0" sz="1600" spc="-5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Suisse Int'l Medium"/>
                <a:cs typeface="Suisse Int'l Medium"/>
              </a:rPr>
              <a:t>significativo</a:t>
            </a:r>
            <a:endParaRPr sz="1600">
              <a:latin typeface="Suisse Int'l Medium"/>
              <a:cs typeface="Suisse Int'l Medium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590253" y="10888569"/>
            <a:ext cx="187833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900">
                <a:latin typeface="Suisse Int'l"/>
                <a:cs typeface="Suisse Int'l"/>
              </a:rPr>
              <a:t>¿A</a:t>
            </a:r>
            <a:r>
              <a:rPr dirty="0" sz="900" spc="3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quién</a:t>
            </a:r>
            <a:r>
              <a:rPr dirty="0" sz="900" spc="4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le</a:t>
            </a:r>
            <a:r>
              <a:rPr dirty="0" sz="900" spc="3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importa</a:t>
            </a:r>
            <a:r>
              <a:rPr dirty="0" sz="900" spc="4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ese</a:t>
            </a:r>
            <a:r>
              <a:rPr dirty="0" sz="900" spc="40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problema?</a:t>
            </a:r>
            <a:endParaRPr sz="900">
              <a:latin typeface="Suisse Int'l"/>
              <a:cs typeface="Suisse Int'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Qualitas_People Centered Design</dc:title>
  <dcterms:created xsi:type="dcterms:W3CDTF">2025-05-23T23:34:01Z</dcterms:created>
  <dcterms:modified xsi:type="dcterms:W3CDTF">2025-05-23T23:34:01Z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