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20104100" cy="13404850"/>
  <p:notesSz cx="20104100" cy="13404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155503"/>
            <a:ext cx="17088486" cy="28150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506716"/>
            <a:ext cx="14072870" cy="335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337774"/>
            <a:ext cx="20104735" cy="1065530"/>
          </a:xfrm>
          <a:custGeom>
            <a:avLst/>
            <a:gdLst/>
            <a:ahLst/>
            <a:cxnLst/>
            <a:rect l="l" t="t" r="r" b="b"/>
            <a:pathLst>
              <a:path w="20104735" h="1065530">
                <a:moveTo>
                  <a:pt x="20104109" y="0"/>
                </a:moveTo>
                <a:lnTo>
                  <a:pt x="0" y="0"/>
                </a:lnTo>
                <a:lnTo>
                  <a:pt x="0" y="1064985"/>
                </a:lnTo>
                <a:lnTo>
                  <a:pt x="20104109" y="1064985"/>
                </a:lnTo>
                <a:lnTo>
                  <a:pt x="20104109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952339" y="12764939"/>
            <a:ext cx="262890" cy="434340"/>
          </a:xfrm>
          <a:custGeom>
            <a:avLst/>
            <a:gdLst/>
            <a:ahLst/>
            <a:cxnLst/>
            <a:rect l="l" t="t" r="r" b="b"/>
            <a:pathLst>
              <a:path w="262890" h="434340">
                <a:moveTo>
                  <a:pt x="50158" y="0"/>
                </a:moveTo>
                <a:lnTo>
                  <a:pt x="34153" y="0"/>
                </a:lnTo>
                <a:lnTo>
                  <a:pt x="19205" y="1138"/>
                </a:lnTo>
                <a:lnTo>
                  <a:pt x="8533" y="4553"/>
                </a:lnTo>
                <a:lnTo>
                  <a:pt x="2132" y="10249"/>
                </a:lnTo>
                <a:lnTo>
                  <a:pt x="0" y="18227"/>
                </a:lnTo>
                <a:lnTo>
                  <a:pt x="0" y="416056"/>
                </a:lnTo>
                <a:lnTo>
                  <a:pt x="34153" y="434299"/>
                </a:lnTo>
                <a:lnTo>
                  <a:pt x="41017" y="434299"/>
                </a:lnTo>
                <a:lnTo>
                  <a:pt x="79772" y="391509"/>
                </a:lnTo>
                <a:lnTo>
                  <a:pt x="234258" y="391509"/>
                </a:lnTo>
                <a:lnTo>
                  <a:pt x="246057" y="371246"/>
                </a:lnTo>
                <a:lnTo>
                  <a:pt x="248158" y="365323"/>
                </a:lnTo>
                <a:lnTo>
                  <a:pt x="131081" y="365323"/>
                </a:lnTo>
                <a:lnTo>
                  <a:pt x="117893" y="363224"/>
                </a:lnTo>
                <a:lnTo>
                  <a:pt x="105712" y="356927"/>
                </a:lnTo>
                <a:lnTo>
                  <a:pt x="94527" y="346427"/>
                </a:lnTo>
                <a:lnTo>
                  <a:pt x="84327" y="331721"/>
                </a:lnTo>
                <a:lnTo>
                  <a:pt x="84327" y="204604"/>
                </a:lnTo>
                <a:lnTo>
                  <a:pt x="94100" y="199875"/>
                </a:lnTo>
                <a:lnTo>
                  <a:pt x="104005" y="196493"/>
                </a:lnTo>
                <a:lnTo>
                  <a:pt x="114047" y="194462"/>
                </a:lnTo>
                <a:lnTo>
                  <a:pt x="124233" y="193784"/>
                </a:lnTo>
                <a:lnTo>
                  <a:pt x="245991" y="193784"/>
                </a:lnTo>
                <a:lnTo>
                  <a:pt x="244930" y="190962"/>
                </a:lnTo>
                <a:lnTo>
                  <a:pt x="231090" y="168410"/>
                </a:lnTo>
                <a:lnTo>
                  <a:pt x="213694" y="150330"/>
                </a:lnTo>
                <a:lnTo>
                  <a:pt x="204835" y="144769"/>
                </a:lnTo>
                <a:lnTo>
                  <a:pt x="84327" y="144769"/>
                </a:lnTo>
                <a:lnTo>
                  <a:pt x="84327" y="18227"/>
                </a:lnTo>
                <a:lnTo>
                  <a:pt x="82188" y="10249"/>
                </a:lnTo>
                <a:lnTo>
                  <a:pt x="75777" y="4553"/>
                </a:lnTo>
                <a:lnTo>
                  <a:pt x="65098" y="1138"/>
                </a:lnTo>
                <a:lnTo>
                  <a:pt x="50158" y="0"/>
                </a:lnTo>
                <a:close/>
              </a:path>
              <a:path w="262890" h="434340">
                <a:moveTo>
                  <a:pt x="234258" y="391509"/>
                </a:moveTo>
                <a:lnTo>
                  <a:pt x="79772" y="391509"/>
                </a:lnTo>
                <a:lnTo>
                  <a:pt x="85533" y="400506"/>
                </a:lnTo>
                <a:lnTo>
                  <a:pt x="120733" y="427567"/>
                </a:lnTo>
                <a:lnTo>
                  <a:pt x="156124" y="434299"/>
                </a:lnTo>
                <a:lnTo>
                  <a:pt x="178683" y="431747"/>
                </a:lnTo>
                <a:lnTo>
                  <a:pt x="199031" y="424096"/>
                </a:lnTo>
                <a:lnTo>
                  <a:pt x="217164" y="411354"/>
                </a:lnTo>
                <a:lnTo>
                  <a:pt x="233083" y="393527"/>
                </a:lnTo>
                <a:lnTo>
                  <a:pt x="234258" y="391509"/>
                </a:lnTo>
                <a:close/>
              </a:path>
              <a:path w="262890" h="434340">
                <a:moveTo>
                  <a:pt x="245991" y="193784"/>
                </a:moveTo>
                <a:lnTo>
                  <a:pt x="124233" y="193784"/>
                </a:lnTo>
                <a:lnTo>
                  <a:pt x="147430" y="199142"/>
                </a:lnTo>
                <a:lnTo>
                  <a:pt x="164004" y="215219"/>
                </a:lnTo>
                <a:lnTo>
                  <a:pt x="173951" y="242023"/>
                </a:lnTo>
                <a:lnTo>
                  <a:pt x="177267" y="279562"/>
                </a:lnTo>
                <a:lnTo>
                  <a:pt x="174375" y="317074"/>
                </a:lnTo>
                <a:lnTo>
                  <a:pt x="165705" y="343876"/>
                </a:lnTo>
                <a:lnTo>
                  <a:pt x="151270" y="359960"/>
                </a:lnTo>
                <a:lnTo>
                  <a:pt x="131081" y="365323"/>
                </a:lnTo>
                <a:lnTo>
                  <a:pt x="248158" y="365323"/>
                </a:lnTo>
                <a:lnTo>
                  <a:pt x="255330" y="345105"/>
                </a:lnTo>
                <a:lnTo>
                  <a:pt x="260896" y="315109"/>
                </a:lnTo>
                <a:lnTo>
                  <a:pt x="262753" y="281264"/>
                </a:lnTo>
                <a:lnTo>
                  <a:pt x="260770" y="247386"/>
                </a:lnTo>
                <a:lnTo>
                  <a:pt x="254826" y="217286"/>
                </a:lnTo>
                <a:lnTo>
                  <a:pt x="245991" y="193784"/>
                </a:lnTo>
                <a:close/>
              </a:path>
              <a:path w="262890" h="434340">
                <a:moveTo>
                  <a:pt x="142444" y="127085"/>
                </a:moveTo>
                <a:lnTo>
                  <a:pt x="126201" y="128192"/>
                </a:lnTo>
                <a:lnTo>
                  <a:pt x="111101" y="131509"/>
                </a:lnTo>
                <a:lnTo>
                  <a:pt x="97143" y="137036"/>
                </a:lnTo>
                <a:lnTo>
                  <a:pt x="84327" y="144769"/>
                </a:lnTo>
                <a:lnTo>
                  <a:pt x="204835" y="144769"/>
                </a:lnTo>
                <a:lnTo>
                  <a:pt x="193123" y="137416"/>
                </a:lnTo>
                <a:lnTo>
                  <a:pt x="169375" y="129668"/>
                </a:lnTo>
                <a:lnTo>
                  <a:pt x="142444" y="127085"/>
                </a:lnTo>
                <a:close/>
              </a:path>
            </a:pathLst>
          </a:custGeom>
          <a:solidFill>
            <a:srgbClr val="4F5457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46432" y="12546583"/>
            <a:ext cx="575961" cy="65265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536194"/>
            <a:ext cx="18093690" cy="21447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083115"/>
            <a:ext cx="18093690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2466511"/>
            <a:ext cx="6433312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7958361" y="12749627"/>
            <a:ext cx="1570355" cy="3206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900" spc="-10">
                <a:solidFill>
                  <a:srgbClr val="131718"/>
                </a:solidFill>
                <a:latin typeface="Suisse Int'l"/>
                <a:cs typeface="Suisse Int'l"/>
              </a:rPr>
              <a:t>ilab.net/</a:t>
            </a:r>
            <a:r>
              <a:rPr dirty="0" sz="1900" spc="-10">
                <a:solidFill>
                  <a:srgbClr val="131718"/>
                </a:solidFill>
                <a:latin typeface="Suisse Int'l Medium"/>
                <a:cs typeface="Suisse Int'l Medium"/>
              </a:rPr>
              <a:t>itools</a:t>
            </a:r>
            <a:endParaRPr sz="1900">
              <a:latin typeface="Suisse Int'l Medium"/>
              <a:cs typeface="Suisse Int'l Medium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78041" y="8633304"/>
            <a:ext cx="285750" cy="3380104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125"/>
              </a:lnSpc>
            </a:pP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Checklist</a:t>
            </a:r>
            <a:r>
              <a:rPr dirty="0" sz="2050" spc="-5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de</a:t>
            </a:r>
            <a:r>
              <a:rPr dirty="0" sz="2050" spc="-5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Lectura</a:t>
            </a:r>
            <a:r>
              <a:rPr dirty="0" sz="2050" spc="-5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10">
                <a:solidFill>
                  <a:srgbClr val="131718"/>
                </a:solidFill>
                <a:latin typeface="Suisse Int'l Medium"/>
                <a:cs typeface="Suisse Int'l Medium"/>
              </a:rPr>
              <a:t>Crítica</a:t>
            </a:r>
            <a:endParaRPr sz="2050">
              <a:latin typeface="Suisse Int'l Medium"/>
              <a:cs typeface="Suisse Int'l Medium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77352" y="4052645"/>
            <a:ext cx="266065" cy="862330"/>
          </a:xfrm>
          <a:prstGeom prst="rect">
            <a:avLst/>
          </a:prstGeom>
        </p:spPr>
        <p:txBody>
          <a:bodyPr wrap="square" lIns="0" tIns="63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10">
                <a:solidFill>
                  <a:srgbClr val="131718"/>
                </a:solidFill>
                <a:latin typeface="Suisse Int'l Book"/>
                <a:cs typeface="Suisse Int'l Book"/>
              </a:rPr>
              <a:t>Proceso:</a:t>
            </a:r>
            <a:endParaRPr sz="1600">
              <a:latin typeface="Suisse Int'l Book"/>
              <a:cs typeface="Suisse Int'l Book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584285" y="416926"/>
            <a:ext cx="0" cy="3500754"/>
          </a:xfrm>
          <a:custGeom>
            <a:avLst/>
            <a:gdLst/>
            <a:ahLst/>
            <a:cxnLst/>
            <a:rect l="l" t="t" r="r" b="b"/>
            <a:pathLst>
              <a:path w="0" h="3500754">
                <a:moveTo>
                  <a:pt x="0" y="3500160"/>
                </a:moveTo>
                <a:lnTo>
                  <a:pt x="0" y="0"/>
                </a:lnTo>
              </a:path>
            </a:pathLst>
          </a:custGeom>
          <a:ln w="7880">
            <a:solidFill>
              <a:srgbClr val="131818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6" name="object 6" descr=""/>
          <p:cNvGrpSpPr/>
          <p:nvPr/>
        </p:nvGrpSpPr>
        <p:grpSpPr>
          <a:xfrm>
            <a:off x="1327054" y="1036231"/>
            <a:ext cx="18211800" cy="3689985"/>
            <a:chOff x="1327054" y="1036231"/>
            <a:chExt cx="18211800" cy="3689985"/>
          </a:xfrm>
        </p:grpSpPr>
        <p:sp>
          <p:nvSpPr>
            <p:cNvPr id="7" name="object 7" descr=""/>
            <p:cNvSpPr/>
            <p:nvPr/>
          </p:nvSpPr>
          <p:spPr>
            <a:xfrm>
              <a:off x="1331182" y="1040358"/>
              <a:ext cx="18203545" cy="3681729"/>
            </a:xfrm>
            <a:custGeom>
              <a:avLst/>
              <a:gdLst/>
              <a:ahLst/>
              <a:cxnLst/>
              <a:rect l="l" t="t" r="r" b="b"/>
              <a:pathLst>
                <a:path w="18203545" h="3681729">
                  <a:moveTo>
                    <a:pt x="18202967" y="3681336"/>
                  </a:moveTo>
                  <a:lnTo>
                    <a:pt x="0" y="3681336"/>
                  </a:lnTo>
                  <a:lnTo>
                    <a:pt x="0" y="0"/>
                  </a:lnTo>
                  <a:lnTo>
                    <a:pt x="18202967" y="0"/>
                  </a:lnTo>
                  <a:lnTo>
                    <a:pt x="18202967" y="3681336"/>
                  </a:lnTo>
                  <a:close/>
                </a:path>
              </a:pathLst>
            </a:custGeom>
            <a:ln w="78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590258" y="1997043"/>
              <a:ext cx="17515205" cy="0"/>
            </a:xfrm>
            <a:custGeom>
              <a:avLst/>
              <a:gdLst/>
              <a:ahLst/>
              <a:cxnLst/>
              <a:rect l="l" t="t" r="r" b="b"/>
              <a:pathLst>
                <a:path w="17515205" h="0">
                  <a:moveTo>
                    <a:pt x="0" y="0"/>
                  </a:moveTo>
                  <a:lnTo>
                    <a:pt x="17514882" y="0"/>
                  </a:lnTo>
                </a:path>
              </a:pathLst>
            </a:custGeom>
            <a:ln w="7462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1331174" y="1040366"/>
            <a:ext cx="3937635" cy="500380"/>
          </a:xfrm>
          <a:prstGeom prst="rect">
            <a:avLst/>
          </a:prstGeom>
          <a:solidFill>
            <a:srgbClr val="000000"/>
          </a:solidFill>
        </p:spPr>
        <p:txBody>
          <a:bodyPr wrap="square" lIns="0" tIns="125730" rIns="0" bIns="0" rtlCol="0" vert="horz">
            <a:spAutoFit/>
          </a:bodyPr>
          <a:lstStyle/>
          <a:p>
            <a:pPr marL="443230">
              <a:lnSpc>
                <a:spcPct val="100000"/>
              </a:lnSpc>
              <a:spcBef>
                <a:spcPts val="990"/>
              </a:spcBef>
            </a:pPr>
            <a:r>
              <a:rPr dirty="0" sz="1600" spc="-20">
                <a:solidFill>
                  <a:srgbClr val="FFFFFF"/>
                </a:solidFill>
                <a:latin typeface="Suisse Int'l Medium"/>
                <a:cs typeface="Suisse Int'l Medium"/>
              </a:rPr>
              <a:t>¿Cuál</a:t>
            </a:r>
            <a:r>
              <a:rPr dirty="0" sz="1600" spc="-65">
                <a:solidFill>
                  <a:srgbClr val="FFFFFF"/>
                </a:solidFill>
                <a:latin typeface="Suisse Int'l Medium"/>
                <a:cs typeface="Suisse Int'l Medium"/>
              </a:rPr>
              <a:t> </a:t>
            </a:r>
            <a:r>
              <a:rPr dirty="0" sz="1600">
                <a:solidFill>
                  <a:srgbClr val="FFFFFF"/>
                </a:solidFill>
                <a:latin typeface="Suisse Int'l Medium"/>
                <a:cs typeface="Suisse Int'l Medium"/>
              </a:rPr>
              <a:t>es</a:t>
            </a:r>
            <a:r>
              <a:rPr dirty="0" sz="1600" spc="-65">
                <a:solidFill>
                  <a:srgbClr val="FFFFFF"/>
                </a:solidFill>
                <a:latin typeface="Suisse Int'l Medium"/>
                <a:cs typeface="Suisse Int'l Medium"/>
              </a:rPr>
              <a:t> </a:t>
            </a:r>
            <a:r>
              <a:rPr dirty="0" sz="1600">
                <a:solidFill>
                  <a:srgbClr val="FFFFFF"/>
                </a:solidFill>
                <a:latin typeface="Suisse Int'l Medium"/>
                <a:cs typeface="Suisse Int'l Medium"/>
              </a:rPr>
              <a:t>la</a:t>
            </a:r>
            <a:r>
              <a:rPr dirty="0" sz="1600" spc="-65">
                <a:solidFill>
                  <a:srgbClr val="FFFFFF"/>
                </a:solidFill>
                <a:latin typeface="Suisse Int'l Medium"/>
                <a:cs typeface="Suisse Int'l Medium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Suisse Int'l Medium"/>
                <a:cs typeface="Suisse Int'l Medium"/>
              </a:rPr>
              <a:t>idea</a:t>
            </a:r>
            <a:r>
              <a:rPr dirty="0" sz="1600" spc="-65">
                <a:solidFill>
                  <a:srgbClr val="FFFFFF"/>
                </a:solidFill>
                <a:latin typeface="Suisse Int'l Medium"/>
                <a:cs typeface="Suisse Int'l Medium"/>
              </a:rPr>
              <a:t> </a:t>
            </a:r>
            <a:r>
              <a:rPr dirty="0" sz="1600" spc="-20">
                <a:solidFill>
                  <a:srgbClr val="FFFFFF"/>
                </a:solidFill>
                <a:latin typeface="Suisse Int'l Medium"/>
                <a:cs typeface="Suisse Int'l Medium"/>
              </a:rPr>
              <a:t>inicial</a:t>
            </a:r>
            <a:r>
              <a:rPr dirty="0" sz="1600" spc="-65">
                <a:solidFill>
                  <a:srgbClr val="FFFFFF"/>
                </a:solidFill>
                <a:latin typeface="Suisse Int'l Medium"/>
                <a:cs typeface="Suisse Int'l Medium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Suisse Int'l Medium"/>
                <a:cs typeface="Suisse Int'l Medium"/>
              </a:rPr>
              <a:t>del</a:t>
            </a:r>
            <a:r>
              <a:rPr dirty="0" sz="1600" spc="-60">
                <a:solidFill>
                  <a:srgbClr val="FFFFFF"/>
                </a:solidFill>
                <a:latin typeface="Suisse Int'l Medium"/>
                <a:cs typeface="Suisse Int'l Medium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Suisse Int'l Medium"/>
                <a:cs typeface="Suisse Int'l Medium"/>
              </a:rPr>
              <a:t>grupo?</a:t>
            </a:r>
            <a:endParaRPr sz="1600">
              <a:latin typeface="Suisse Int'l Medium"/>
              <a:cs typeface="Suisse Int'l Medium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1590258" y="2644595"/>
            <a:ext cx="17515205" cy="1880235"/>
            <a:chOff x="1590258" y="2644595"/>
            <a:chExt cx="17515205" cy="1880235"/>
          </a:xfrm>
        </p:grpSpPr>
        <p:sp>
          <p:nvSpPr>
            <p:cNvPr id="11" name="object 11" descr=""/>
            <p:cNvSpPr/>
            <p:nvPr/>
          </p:nvSpPr>
          <p:spPr>
            <a:xfrm>
              <a:off x="1590258" y="2648326"/>
              <a:ext cx="17515205" cy="0"/>
            </a:xfrm>
            <a:custGeom>
              <a:avLst/>
              <a:gdLst/>
              <a:ahLst/>
              <a:cxnLst/>
              <a:rect l="l" t="t" r="r" b="b"/>
              <a:pathLst>
                <a:path w="17515205" h="0">
                  <a:moveTo>
                    <a:pt x="0" y="0"/>
                  </a:moveTo>
                  <a:lnTo>
                    <a:pt x="17514882" y="0"/>
                  </a:lnTo>
                </a:path>
              </a:pathLst>
            </a:custGeom>
            <a:ln w="7462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1590258" y="3299608"/>
              <a:ext cx="17515205" cy="0"/>
            </a:xfrm>
            <a:custGeom>
              <a:avLst/>
              <a:gdLst/>
              <a:ahLst/>
              <a:cxnLst/>
              <a:rect l="l" t="t" r="r" b="b"/>
              <a:pathLst>
                <a:path w="17515205" h="0">
                  <a:moveTo>
                    <a:pt x="0" y="0"/>
                  </a:moveTo>
                  <a:lnTo>
                    <a:pt x="17514882" y="0"/>
                  </a:lnTo>
                </a:path>
              </a:pathLst>
            </a:custGeom>
            <a:ln w="7462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1590258" y="3869481"/>
              <a:ext cx="17515205" cy="0"/>
            </a:xfrm>
            <a:custGeom>
              <a:avLst/>
              <a:gdLst/>
              <a:ahLst/>
              <a:cxnLst/>
              <a:rect l="l" t="t" r="r" b="b"/>
              <a:pathLst>
                <a:path w="17515205" h="0">
                  <a:moveTo>
                    <a:pt x="0" y="0"/>
                  </a:moveTo>
                  <a:lnTo>
                    <a:pt x="17514882" y="0"/>
                  </a:lnTo>
                </a:path>
              </a:pathLst>
            </a:custGeom>
            <a:ln w="7462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1590258" y="4520763"/>
              <a:ext cx="17515205" cy="0"/>
            </a:xfrm>
            <a:custGeom>
              <a:avLst/>
              <a:gdLst/>
              <a:ahLst/>
              <a:cxnLst/>
              <a:rect l="l" t="t" r="r" b="b"/>
              <a:pathLst>
                <a:path w="17515205" h="0">
                  <a:moveTo>
                    <a:pt x="0" y="0"/>
                  </a:moveTo>
                  <a:lnTo>
                    <a:pt x="17514882" y="0"/>
                  </a:lnTo>
                </a:path>
              </a:pathLst>
            </a:custGeom>
            <a:ln w="7462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 descr=""/>
          <p:cNvSpPr txBox="1"/>
          <p:nvPr/>
        </p:nvSpPr>
        <p:spPr>
          <a:xfrm>
            <a:off x="1590253" y="1660613"/>
            <a:ext cx="1595755" cy="60515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20"/>
              </a:spcBef>
            </a:pPr>
            <a:r>
              <a:rPr dirty="0" sz="900">
                <a:latin typeface="Suisse Int'l"/>
                <a:cs typeface="Suisse Int'l"/>
              </a:rPr>
              <a:t>¿Cuál</a:t>
            </a:r>
            <a:r>
              <a:rPr dirty="0" sz="900" spc="30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es</a:t>
            </a:r>
            <a:r>
              <a:rPr dirty="0" sz="900" spc="30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el</a:t>
            </a:r>
            <a:r>
              <a:rPr dirty="0" sz="900" spc="35">
                <a:latin typeface="Suisse Int'l"/>
                <a:cs typeface="Suisse Int'l"/>
              </a:rPr>
              <a:t> </a:t>
            </a:r>
            <a:r>
              <a:rPr dirty="0" sz="900" spc="-10">
                <a:latin typeface="Suisse Int'l"/>
                <a:cs typeface="Suisse Int'l"/>
              </a:rPr>
              <a:t>problema?</a:t>
            </a:r>
            <a:endParaRPr sz="900">
              <a:latin typeface="Suisse Int'l"/>
              <a:cs typeface="Suisse Int'l"/>
            </a:endParaRPr>
          </a:p>
          <a:p>
            <a:pPr>
              <a:lnSpc>
                <a:spcPct val="100000"/>
              </a:lnSpc>
            </a:pPr>
            <a:endParaRPr sz="900">
              <a:latin typeface="Suisse Int'l"/>
              <a:cs typeface="Suisse Int'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900">
              <a:latin typeface="Suisse Int'l"/>
              <a:cs typeface="Suisse Int'l"/>
            </a:endParaRPr>
          </a:p>
          <a:p>
            <a:pPr>
              <a:lnSpc>
                <a:spcPct val="100000"/>
              </a:lnSpc>
            </a:pPr>
            <a:r>
              <a:rPr dirty="0" sz="900">
                <a:latin typeface="Suisse Int'l"/>
                <a:cs typeface="Suisse Int'l"/>
              </a:rPr>
              <a:t>¿Está</a:t>
            </a:r>
            <a:r>
              <a:rPr dirty="0" sz="900" spc="40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centrado</a:t>
            </a:r>
            <a:r>
              <a:rPr dirty="0" sz="900" spc="40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en</a:t>
            </a:r>
            <a:r>
              <a:rPr dirty="0" sz="900" spc="40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el</a:t>
            </a:r>
            <a:r>
              <a:rPr dirty="0" sz="900" spc="45">
                <a:latin typeface="Suisse Int'l"/>
                <a:cs typeface="Suisse Int'l"/>
              </a:rPr>
              <a:t> </a:t>
            </a:r>
            <a:r>
              <a:rPr dirty="0" sz="900" spc="-10">
                <a:latin typeface="Suisse Int'l"/>
                <a:cs typeface="Suisse Int'l"/>
              </a:rPr>
              <a:t>usuario?</a:t>
            </a:r>
            <a:endParaRPr sz="900">
              <a:latin typeface="Suisse Int'l"/>
              <a:cs typeface="Suisse Int'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1590253" y="2750282"/>
            <a:ext cx="2408555" cy="1663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20"/>
              </a:spcBef>
            </a:pPr>
            <a:r>
              <a:rPr dirty="0" sz="900">
                <a:latin typeface="Suisse Int'l"/>
                <a:cs typeface="Suisse Int'l"/>
              </a:rPr>
              <a:t>¿Existe</a:t>
            </a:r>
            <a:r>
              <a:rPr dirty="0" sz="900" spc="55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una</a:t>
            </a:r>
            <a:r>
              <a:rPr dirty="0" sz="900" spc="60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necesidad</a:t>
            </a:r>
            <a:r>
              <a:rPr dirty="0" sz="900" spc="60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que</a:t>
            </a:r>
            <a:r>
              <a:rPr dirty="0" sz="900" spc="60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deba</a:t>
            </a:r>
            <a:r>
              <a:rPr dirty="0" sz="900" spc="60">
                <a:latin typeface="Suisse Int'l"/>
                <a:cs typeface="Suisse Int'l"/>
              </a:rPr>
              <a:t> </a:t>
            </a:r>
            <a:r>
              <a:rPr dirty="0" sz="900" spc="-10">
                <a:latin typeface="Suisse Int'l"/>
                <a:cs typeface="Suisse Int'l"/>
              </a:rPr>
              <a:t>resolverse?</a:t>
            </a:r>
            <a:endParaRPr sz="900">
              <a:latin typeface="Suisse Int'l"/>
              <a:cs typeface="Suisse Int'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1590253" y="3383236"/>
            <a:ext cx="1544320" cy="1663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20"/>
              </a:spcBef>
            </a:pPr>
            <a:r>
              <a:rPr dirty="0" sz="900">
                <a:latin typeface="Suisse Int'l"/>
                <a:cs typeface="Suisse Int'l"/>
              </a:rPr>
              <a:t>¿Es</a:t>
            </a:r>
            <a:r>
              <a:rPr dirty="0" sz="900" spc="45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un</a:t>
            </a:r>
            <a:r>
              <a:rPr dirty="0" sz="900" spc="50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problema</a:t>
            </a:r>
            <a:r>
              <a:rPr dirty="0" sz="900" spc="45">
                <a:latin typeface="Suisse Int'l"/>
                <a:cs typeface="Suisse Int'l"/>
              </a:rPr>
              <a:t> </a:t>
            </a:r>
            <a:r>
              <a:rPr dirty="0" sz="900" spc="-10">
                <a:latin typeface="Suisse Int'l"/>
                <a:cs typeface="Suisse Int'l"/>
              </a:rPr>
              <a:t>inspirador?</a:t>
            </a:r>
            <a:endParaRPr sz="900">
              <a:latin typeface="Suisse Int'l"/>
              <a:cs typeface="Suisse Int'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1590253" y="3971435"/>
            <a:ext cx="1642110" cy="1663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20"/>
              </a:spcBef>
            </a:pPr>
            <a:r>
              <a:rPr dirty="0" sz="900">
                <a:latin typeface="Suisse Int'l"/>
                <a:cs typeface="Suisse Int'l"/>
              </a:rPr>
              <a:t>¿Por</a:t>
            </a:r>
            <a:r>
              <a:rPr dirty="0" sz="900" spc="30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qué</a:t>
            </a:r>
            <a:r>
              <a:rPr dirty="0" sz="900" spc="35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eso</a:t>
            </a:r>
            <a:r>
              <a:rPr dirty="0" sz="900" spc="30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es</a:t>
            </a:r>
            <a:r>
              <a:rPr dirty="0" sz="900" spc="35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un</a:t>
            </a:r>
            <a:r>
              <a:rPr dirty="0" sz="900" spc="35">
                <a:latin typeface="Suisse Int'l"/>
                <a:cs typeface="Suisse Int'l"/>
              </a:rPr>
              <a:t> </a:t>
            </a:r>
            <a:r>
              <a:rPr dirty="0" sz="900" spc="-10">
                <a:latin typeface="Suisse Int'l"/>
                <a:cs typeface="Suisse Int'l"/>
              </a:rPr>
              <a:t>problema?</a:t>
            </a:r>
            <a:endParaRPr sz="900">
              <a:latin typeface="Suisse Int'l"/>
              <a:cs typeface="Suisse Int'l"/>
            </a:endParaRPr>
          </a:p>
        </p:txBody>
      </p:sp>
      <p:grpSp>
        <p:nvGrpSpPr>
          <p:cNvPr id="19" name="object 19" descr=""/>
          <p:cNvGrpSpPr/>
          <p:nvPr/>
        </p:nvGrpSpPr>
        <p:grpSpPr>
          <a:xfrm>
            <a:off x="1327054" y="4926325"/>
            <a:ext cx="18211800" cy="2468880"/>
            <a:chOff x="1327054" y="4926325"/>
            <a:chExt cx="18211800" cy="2468880"/>
          </a:xfrm>
        </p:grpSpPr>
        <p:sp>
          <p:nvSpPr>
            <p:cNvPr id="20" name="object 20" descr=""/>
            <p:cNvSpPr/>
            <p:nvPr/>
          </p:nvSpPr>
          <p:spPr>
            <a:xfrm>
              <a:off x="1331182" y="4930452"/>
              <a:ext cx="18203545" cy="2460625"/>
            </a:xfrm>
            <a:custGeom>
              <a:avLst/>
              <a:gdLst/>
              <a:ahLst/>
              <a:cxnLst/>
              <a:rect l="l" t="t" r="r" b="b"/>
              <a:pathLst>
                <a:path w="18203545" h="2460625">
                  <a:moveTo>
                    <a:pt x="18202967" y="2460179"/>
                  </a:moveTo>
                  <a:lnTo>
                    <a:pt x="0" y="2460179"/>
                  </a:lnTo>
                  <a:lnTo>
                    <a:pt x="0" y="0"/>
                  </a:lnTo>
                  <a:lnTo>
                    <a:pt x="18202967" y="0"/>
                  </a:lnTo>
                  <a:lnTo>
                    <a:pt x="18202967" y="2460179"/>
                  </a:lnTo>
                  <a:close/>
                </a:path>
              </a:pathLst>
            </a:custGeom>
            <a:ln w="78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1590258" y="5887131"/>
              <a:ext cx="17515205" cy="0"/>
            </a:xfrm>
            <a:custGeom>
              <a:avLst/>
              <a:gdLst/>
              <a:ahLst/>
              <a:cxnLst/>
              <a:rect l="l" t="t" r="r" b="b"/>
              <a:pathLst>
                <a:path w="17515205" h="0">
                  <a:moveTo>
                    <a:pt x="0" y="0"/>
                  </a:moveTo>
                  <a:lnTo>
                    <a:pt x="17514882" y="0"/>
                  </a:lnTo>
                </a:path>
              </a:pathLst>
            </a:custGeom>
            <a:ln w="7462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 descr=""/>
          <p:cNvSpPr txBox="1"/>
          <p:nvPr/>
        </p:nvSpPr>
        <p:spPr>
          <a:xfrm>
            <a:off x="1331174" y="4930452"/>
            <a:ext cx="3937635" cy="500380"/>
          </a:xfrm>
          <a:prstGeom prst="rect">
            <a:avLst/>
          </a:prstGeom>
          <a:solidFill>
            <a:srgbClr val="000000"/>
          </a:solidFill>
        </p:spPr>
        <p:txBody>
          <a:bodyPr wrap="square" lIns="0" tIns="125730" rIns="0" bIns="0" rtlCol="0" vert="horz">
            <a:spAutoFit/>
          </a:bodyPr>
          <a:lstStyle/>
          <a:p>
            <a:pPr marL="429895">
              <a:lnSpc>
                <a:spcPct val="100000"/>
              </a:lnSpc>
              <a:spcBef>
                <a:spcPts val="990"/>
              </a:spcBef>
            </a:pPr>
            <a:r>
              <a:rPr dirty="0" sz="1600" spc="-20">
                <a:solidFill>
                  <a:srgbClr val="FFFFFF"/>
                </a:solidFill>
                <a:latin typeface="Suisse Int'l Medium"/>
                <a:cs typeface="Suisse Int'l Medium"/>
              </a:rPr>
              <a:t>Validar</a:t>
            </a:r>
            <a:r>
              <a:rPr dirty="0" sz="1600" spc="-55">
                <a:solidFill>
                  <a:srgbClr val="FFFFFF"/>
                </a:solidFill>
                <a:latin typeface="Suisse Int'l Medium"/>
                <a:cs typeface="Suisse Int'l Medium"/>
              </a:rPr>
              <a:t> </a:t>
            </a:r>
            <a:r>
              <a:rPr dirty="0" sz="1600">
                <a:solidFill>
                  <a:srgbClr val="FFFFFF"/>
                </a:solidFill>
                <a:latin typeface="Suisse Int'l Medium"/>
                <a:cs typeface="Suisse Int'l Medium"/>
              </a:rPr>
              <a:t>la</a:t>
            </a:r>
            <a:r>
              <a:rPr dirty="0" sz="1600" spc="-50">
                <a:solidFill>
                  <a:srgbClr val="FFFFFF"/>
                </a:solidFill>
                <a:latin typeface="Suisse Int'l Medium"/>
                <a:cs typeface="Suisse Int'l Medium"/>
              </a:rPr>
              <a:t> </a:t>
            </a:r>
            <a:r>
              <a:rPr dirty="0" sz="1600" spc="-25">
                <a:solidFill>
                  <a:srgbClr val="FFFFFF"/>
                </a:solidFill>
                <a:latin typeface="Suisse Int'l Medium"/>
                <a:cs typeface="Suisse Int'l Medium"/>
              </a:rPr>
              <a:t>definición</a:t>
            </a:r>
            <a:r>
              <a:rPr dirty="0" sz="1600" spc="-55">
                <a:solidFill>
                  <a:srgbClr val="FFFFFF"/>
                </a:solidFill>
                <a:latin typeface="Suisse Int'l Medium"/>
                <a:cs typeface="Suisse Int'l Medium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Suisse Int'l Medium"/>
                <a:cs typeface="Suisse Int'l Medium"/>
              </a:rPr>
              <a:t>del</a:t>
            </a:r>
            <a:r>
              <a:rPr dirty="0" sz="1600" spc="-50">
                <a:solidFill>
                  <a:srgbClr val="FFFFFF"/>
                </a:solidFill>
                <a:latin typeface="Suisse Int'l Medium"/>
                <a:cs typeface="Suisse Int'l Medium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Suisse Int'l Medium"/>
                <a:cs typeface="Suisse Int'l Medium"/>
              </a:rPr>
              <a:t>problema</a:t>
            </a:r>
            <a:endParaRPr sz="1600">
              <a:latin typeface="Suisse Int'l Medium"/>
              <a:cs typeface="Suisse Int'l Medium"/>
            </a:endParaRPr>
          </a:p>
        </p:txBody>
      </p:sp>
      <p:grpSp>
        <p:nvGrpSpPr>
          <p:cNvPr id="23" name="object 23" descr=""/>
          <p:cNvGrpSpPr/>
          <p:nvPr/>
        </p:nvGrpSpPr>
        <p:grpSpPr>
          <a:xfrm>
            <a:off x="1590258" y="6534682"/>
            <a:ext cx="17515205" cy="659130"/>
            <a:chOff x="1590258" y="6534682"/>
            <a:chExt cx="17515205" cy="659130"/>
          </a:xfrm>
        </p:grpSpPr>
        <p:sp>
          <p:nvSpPr>
            <p:cNvPr id="24" name="object 24" descr=""/>
            <p:cNvSpPr/>
            <p:nvPr/>
          </p:nvSpPr>
          <p:spPr>
            <a:xfrm>
              <a:off x="1590258" y="6538413"/>
              <a:ext cx="17515205" cy="0"/>
            </a:xfrm>
            <a:custGeom>
              <a:avLst/>
              <a:gdLst/>
              <a:ahLst/>
              <a:cxnLst/>
              <a:rect l="l" t="t" r="r" b="b"/>
              <a:pathLst>
                <a:path w="17515205" h="0">
                  <a:moveTo>
                    <a:pt x="0" y="0"/>
                  </a:moveTo>
                  <a:lnTo>
                    <a:pt x="17514882" y="0"/>
                  </a:lnTo>
                </a:path>
              </a:pathLst>
            </a:custGeom>
            <a:ln w="7462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1590258" y="7189695"/>
              <a:ext cx="17515205" cy="0"/>
            </a:xfrm>
            <a:custGeom>
              <a:avLst/>
              <a:gdLst/>
              <a:ahLst/>
              <a:cxnLst/>
              <a:rect l="l" t="t" r="r" b="b"/>
              <a:pathLst>
                <a:path w="17515205" h="0">
                  <a:moveTo>
                    <a:pt x="0" y="0"/>
                  </a:moveTo>
                  <a:lnTo>
                    <a:pt x="17514882" y="0"/>
                  </a:lnTo>
                </a:path>
              </a:pathLst>
            </a:custGeom>
            <a:ln w="7462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" name="object 26" descr=""/>
          <p:cNvSpPr txBox="1"/>
          <p:nvPr/>
        </p:nvSpPr>
        <p:spPr>
          <a:xfrm>
            <a:off x="1590253" y="5550703"/>
            <a:ext cx="2428875" cy="60515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20"/>
              </a:spcBef>
            </a:pPr>
            <a:r>
              <a:rPr dirty="0" sz="900">
                <a:latin typeface="Suisse Int'l"/>
                <a:cs typeface="Suisse Int'l"/>
              </a:rPr>
              <a:t>¿Quién</a:t>
            </a:r>
            <a:r>
              <a:rPr dirty="0" sz="900" spc="35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dice</a:t>
            </a:r>
            <a:r>
              <a:rPr dirty="0" sz="900" spc="40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que</a:t>
            </a:r>
            <a:r>
              <a:rPr dirty="0" sz="900" spc="35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eso</a:t>
            </a:r>
            <a:r>
              <a:rPr dirty="0" sz="900" spc="40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es</a:t>
            </a:r>
            <a:r>
              <a:rPr dirty="0" sz="900" spc="35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un</a:t>
            </a:r>
            <a:r>
              <a:rPr dirty="0" sz="900" spc="40">
                <a:latin typeface="Suisse Int'l"/>
                <a:cs typeface="Suisse Int'l"/>
              </a:rPr>
              <a:t> </a:t>
            </a:r>
            <a:r>
              <a:rPr dirty="0" sz="900" spc="-10">
                <a:latin typeface="Suisse Int'l"/>
                <a:cs typeface="Suisse Int'l"/>
              </a:rPr>
              <a:t>problema?</a:t>
            </a:r>
            <a:endParaRPr sz="900">
              <a:latin typeface="Suisse Int'l"/>
              <a:cs typeface="Suisse Int'l"/>
            </a:endParaRPr>
          </a:p>
          <a:p>
            <a:pPr>
              <a:lnSpc>
                <a:spcPct val="100000"/>
              </a:lnSpc>
            </a:pPr>
            <a:endParaRPr sz="900">
              <a:latin typeface="Suisse Int'l"/>
              <a:cs typeface="Suisse Int'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900">
              <a:latin typeface="Suisse Int'l"/>
              <a:cs typeface="Suisse Int'l"/>
            </a:endParaRPr>
          </a:p>
          <a:p>
            <a:pPr>
              <a:lnSpc>
                <a:spcPct val="100000"/>
              </a:lnSpc>
            </a:pPr>
            <a:r>
              <a:rPr dirty="0" sz="900">
                <a:latin typeface="Suisse Int'l"/>
                <a:cs typeface="Suisse Int'l"/>
              </a:rPr>
              <a:t>¿Es</a:t>
            </a:r>
            <a:r>
              <a:rPr dirty="0" sz="900" spc="55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un</a:t>
            </a:r>
            <a:r>
              <a:rPr dirty="0" sz="900" spc="60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problema</a:t>
            </a:r>
            <a:r>
              <a:rPr dirty="0" sz="900" spc="60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declarado</a:t>
            </a:r>
            <a:r>
              <a:rPr dirty="0" sz="900" spc="55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por</a:t>
            </a:r>
            <a:r>
              <a:rPr dirty="0" sz="900" spc="60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los</a:t>
            </a:r>
            <a:r>
              <a:rPr dirty="0" sz="900" spc="60">
                <a:latin typeface="Suisse Int'l"/>
                <a:cs typeface="Suisse Int'l"/>
              </a:rPr>
              <a:t> </a:t>
            </a:r>
            <a:r>
              <a:rPr dirty="0" sz="900" spc="-10">
                <a:latin typeface="Suisse Int'l"/>
                <a:cs typeface="Suisse Int'l"/>
              </a:rPr>
              <a:t>usuarios?</a:t>
            </a:r>
            <a:endParaRPr sz="900">
              <a:latin typeface="Suisse Int'l"/>
              <a:cs typeface="Suisse Int'l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1590253" y="6640364"/>
            <a:ext cx="3586479" cy="1663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20"/>
              </a:spcBef>
            </a:pPr>
            <a:r>
              <a:rPr dirty="0" sz="900">
                <a:latin typeface="Suisse Int'l"/>
                <a:cs typeface="Suisse Int'l"/>
              </a:rPr>
              <a:t>¿Es</a:t>
            </a:r>
            <a:r>
              <a:rPr dirty="0" sz="900" spc="45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el</a:t>
            </a:r>
            <a:r>
              <a:rPr dirty="0" sz="900" spc="45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resultado</a:t>
            </a:r>
            <a:r>
              <a:rPr dirty="0" sz="900" spc="45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de</a:t>
            </a:r>
            <a:r>
              <a:rPr dirty="0" sz="900" spc="45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un</a:t>
            </a:r>
            <a:r>
              <a:rPr dirty="0" sz="900" spc="50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estudio,</a:t>
            </a:r>
            <a:r>
              <a:rPr dirty="0" sz="900" spc="45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de</a:t>
            </a:r>
            <a:r>
              <a:rPr dirty="0" sz="900" spc="45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entrevistas</a:t>
            </a:r>
            <a:r>
              <a:rPr dirty="0" sz="900" spc="45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o</a:t>
            </a:r>
            <a:r>
              <a:rPr dirty="0" sz="900" spc="50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de</a:t>
            </a:r>
            <a:r>
              <a:rPr dirty="0" sz="900" spc="45">
                <a:latin typeface="Suisse Int'l"/>
                <a:cs typeface="Suisse Int'l"/>
              </a:rPr>
              <a:t> </a:t>
            </a:r>
            <a:r>
              <a:rPr dirty="0" sz="900" spc="-10">
                <a:latin typeface="Suisse Int'l"/>
                <a:cs typeface="Suisse Int'l"/>
              </a:rPr>
              <a:t>observaciones?</a:t>
            </a:r>
            <a:endParaRPr sz="900">
              <a:latin typeface="Suisse Int'l"/>
              <a:cs typeface="Suisse Int'l"/>
            </a:endParaRPr>
          </a:p>
        </p:txBody>
      </p:sp>
      <p:grpSp>
        <p:nvGrpSpPr>
          <p:cNvPr id="28" name="object 28" descr=""/>
          <p:cNvGrpSpPr/>
          <p:nvPr/>
        </p:nvGrpSpPr>
        <p:grpSpPr>
          <a:xfrm>
            <a:off x="1327054" y="7595253"/>
            <a:ext cx="18211800" cy="2468880"/>
            <a:chOff x="1327054" y="7595253"/>
            <a:chExt cx="18211800" cy="2468880"/>
          </a:xfrm>
        </p:grpSpPr>
        <p:sp>
          <p:nvSpPr>
            <p:cNvPr id="29" name="object 29" descr=""/>
            <p:cNvSpPr/>
            <p:nvPr/>
          </p:nvSpPr>
          <p:spPr>
            <a:xfrm>
              <a:off x="1331182" y="7599380"/>
              <a:ext cx="18203545" cy="2460625"/>
            </a:xfrm>
            <a:custGeom>
              <a:avLst/>
              <a:gdLst/>
              <a:ahLst/>
              <a:cxnLst/>
              <a:rect l="l" t="t" r="r" b="b"/>
              <a:pathLst>
                <a:path w="18203545" h="2460625">
                  <a:moveTo>
                    <a:pt x="18202967" y="2460179"/>
                  </a:moveTo>
                  <a:lnTo>
                    <a:pt x="0" y="2460179"/>
                  </a:lnTo>
                  <a:lnTo>
                    <a:pt x="0" y="0"/>
                  </a:lnTo>
                  <a:lnTo>
                    <a:pt x="18202967" y="0"/>
                  </a:lnTo>
                  <a:lnTo>
                    <a:pt x="18202967" y="2460179"/>
                  </a:lnTo>
                  <a:close/>
                </a:path>
              </a:pathLst>
            </a:custGeom>
            <a:ln w="78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1590258" y="8556063"/>
              <a:ext cx="17515205" cy="0"/>
            </a:xfrm>
            <a:custGeom>
              <a:avLst/>
              <a:gdLst/>
              <a:ahLst/>
              <a:cxnLst/>
              <a:rect l="l" t="t" r="r" b="b"/>
              <a:pathLst>
                <a:path w="17515205" h="0">
                  <a:moveTo>
                    <a:pt x="0" y="0"/>
                  </a:moveTo>
                  <a:lnTo>
                    <a:pt x="17514882" y="0"/>
                  </a:lnTo>
                </a:path>
              </a:pathLst>
            </a:custGeom>
            <a:ln w="7462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1" name="object 31" descr=""/>
          <p:cNvSpPr txBox="1"/>
          <p:nvPr/>
        </p:nvSpPr>
        <p:spPr>
          <a:xfrm>
            <a:off x="1331174" y="7599381"/>
            <a:ext cx="3937635" cy="500380"/>
          </a:xfrm>
          <a:prstGeom prst="rect">
            <a:avLst/>
          </a:prstGeom>
          <a:solidFill>
            <a:srgbClr val="000000"/>
          </a:solidFill>
        </p:spPr>
        <p:txBody>
          <a:bodyPr wrap="square" lIns="0" tIns="125730" rIns="0" bIns="0" rtlCol="0" vert="horz">
            <a:spAutoFit/>
          </a:bodyPr>
          <a:lstStyle/>
          <a:p>
            <a:pPr algn="ctr" marR="3175">
              <a:lnSpc>
                <a:spcPct val="100000"/>
              </a:lnSpc>
              <a:spcBef>
                <a:spcPts val="990"/>
              </a:spcBef>
            </a:pPr>
            <a:r>
              <a:rPr dirty="0" sz="1600" spc="-20">
                <a:solidFill>
                  <a:srgbClr val="FFFFFF"/>
                </a:solidFill>
                <a:latin typeface="Suisse Int'l Medium"/>
                <a:cs typeface="Suisse Int'l Medium"/>
              </a:rPr>
              <a:t>Conocer</a:t>
            </a:r>
            <a:r>
              <a:rPr dirty="0" sz="1600" spc="-60">
                <a:solidFill>
                  <a:srgbClr val="FFFFFF"/>
                </a:solidFill>
                <a:latin typeface="Suisse Int'l Medium"/>
                <a:cs typeface="Suisse Int'l Medium"/>
              </a:rPr>
              <a:t> </a:t>
            </a:r>
            <a:r>
              <a:rPr dirty="0" sz="1600">
                <a:solidFill>
                  <a:srgbClr val="FFFFFF"/>
                </a:solidFill>
                <a:latin typeface="Suisse Int'l Medium"/>
                <a:cs typeface="Suisse Int'l Medium"/>
              </a:rPr>
              <a:t>el</a:t>
            </a:r>
            <a:r>
              <a:rPr dirty="0" sz="1600" spc="-60">
                <a:solidFill>
                  <a:srgbClr val="FFFFFF"/>
                </a:solidFill>
                <a:latin typeface="Suisse Int'l Medium"/>
                <a:cs typeface="Suisse Int'l Medium"/>
              </a:rPr>
              <a:t> </a:t>
            </a:r>
            <a:r>
              <a:rPr dirty="0" sz="1600" spc="-20">
                <a:solidFill>
                  <a:srgbClr val="FFFFFF"/>
                </a:solidFill>
                <a:latin typeface="Suisse Int'l Medium"/>
                <a:cs typeface="Suisse Int'l Medium"/>
              </a:rPr>
              <a:t>valor</a:t>
            </a:r>
            <a:r>
              <a:rPr dirty="0" sz="1600" spc="-60">
                <a:solidFill>
                  <a:srgbClr val="FFFFFF"/>
                </a:solidFill>
                <a:latin typeface="Suisse Int'l Medium"/>
                <a:cs typeface="Suisse Int'l Medium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Suisse Int'l Medium"/>
                <a:cs typeface="Suisse Int'l Medium"/>
              </a:rPr>
              <a:t>del</a:t>
            </a:r>
            <a:r>
              <a:rPr dirty="0" sz="1600" spc="-55">
                <a:solidFill>
                  <a:srgbClr val="FFFFFF"/>
                </a:solidFill>
                <a:latin typeface="Suisse Int'l Medium"/>
                <a:cs typeface="Suisse Int'l Medium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Suisse Int'l Medium"/>
                <a:cs typeface="Suisse Int'l Medium"/>
              </a:rPr>
              <a:t>problema</a:t>
            </a:r>
            <a:endParaRPr sz="1600">
              <a:latin typeface="Suisse Int'l Medium"/>
              <a:cs typeface="Suisse Int'l Medium"/>
            </a:endParaRPr>
          </a:p>
        </p:txBody>
      </p:sp>
      <p:grpSp>
        <p:nvGrpSpPr>
          <p:cNvPr id="32" name="object 32" descr=""/>
          <p:cNvGrpSpPr/>
          <p:nvPr/>
        </p:nvGrpSpPr>
        <p:grpSpPr>
          <a:xfrm>
            <a:off x="1590258" y="9203614"/>
            <a:ext cx="17515205" cy="659130"/>
            <a:chOff x="1590258" y="9203614"/>
            <a:chExt cx="17515205" cy="659130"/>
          </a:xfrm>
        </p:grpSpPr>
        <p:sp>
          <p:nvSpPr>
            <p:cNvPr id="33" name="object 33" descr=""/>
            <p:cNvSpPr/>
            <p:nvPr/>
          </p:nvSpPr>
          <p:spPr>
            <a:xfrm>
              <a:off x="1590258" y="9207346"/>
              <a:ext cx="17515205" cy="0"/>
            </a:xfrm>
            <a:custGeom>
              <a:avLst/>
              <a:gdLst/>
              <a:ahLst/>
              <a:cxnLst/>
              <a:rect l="l" t="t" r="r" b="b"/>
              <a:pathLst>
                <a:path w="17515205" h="0">
                  <a:moveTo>
                    <a:pt x="0" y="0"/>
                  </a:moveTo>
                  <a:lnTo>
                    <a:pt x="17514882" y="0"/>
                  </a:lnTo>
                </a:path>
              </a:pathLst>
            </a:custGeom>
            <a:ln w="7462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1590258" y="9858629"/>
              <a:ext cx="17515205" cy="0"/>
            </a:xfrm>
            <a:custGeom>
              <a:avLst/>
              <a:gdLst/>
              <a:ahLst/>
              <a:cxnLst/>
              <a:rect l="l" t="t" r="r" b="b"/>
              <a:pathLst>
                <a:path w="17515205" h="0">
                  <a:moveTo>
                    <a:pt x="0" y="0"/>
                  </a:moveTo>
                  <a:lnTo>
                    <a:pt x="17514882" y="0"/>
                  </a:lnTo>
                </a:path>
              </a:pathLst>
            </a:custGeom>
            <a:ln w="7462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5" name="object 35" descr=""/>
          <p:cNvSpPr txBox="1"/>
          <p:nvPr/>
        </p:nvSpPr>
        <p:spPr>
          <a:xfrm>
            <a:off x="1590253" y="8219636"/>
            <a:ext cx="2446020" cy="58928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20"/>
              </a:spcBef>
            </a:pPr>
            <a:r>
              <a:rPr dirty="0" sz="900">
                <a:latin typeface="Suisse Int'l"/>
                <a:cs typeface="Suisse Int'l"/>
              </a:rPr>
              <a:t>¿Es</a:t>
            </a:r>
            <a:r>
              <a:rPr dirty="0" sz="900" spc="50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una</a:t>
            </a:r>
            <a:r>
              <a:rPr dirty="0" sz="900" spc="50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nueva</a:t>
            </a:r>
            <a:r>
              <a:rPr dirty="0" sz="900" spc="45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declaración</a:t>
            </a:r>
            <a:r>
              <a:rPr dirty="0" sz="900" spc="50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de</a:t>
            </a:r>
            <a:r>
              <a:rPr dirty="0" sz="900" spc="50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ese</a:t>
            </a:r>
            <a:r>
              <a:rPr dirty="0" sz="900" spc="50">
                <a:latin typeface="Suisse Int'l"/>
                <a:cs typeface="Suisse Int'l"/>
              </a:rPr>
              <a:t> </a:t>
            </a:r>
            <a:r>
              <a:rPr dirty="0" sz="900" spc="-10">
                <a:latin typeface="Suisse Int'l"/>
                <a:cs typeface="Suisse Int'l"/>
              </a:rPr>
              <a:t>problema?</a:t>
            </a:r>
            <a:endParaRPr sz="900">
              <a:latin typeface="Suisse Int'l"/>
              <a:cs typeface="Suisse Int'l"/>
            </a:endParaRPr>
          </a:p>
          <a:p>
            <a:pPr>
              <a:lnSpc>
                <a:spcPct val="100000"/>
              </a:lnSpc>
              <a:spcBef>
                <a:spcPts val="1080"/>
              </a:spcBef>
            </a:pPr>
            <a:endParaRPr sz="900">
              <a:latin typeface="Suisse Int'l"/>
              <a:cs typeface="Suisse Int'l"/>
            </a:endParaRPr>
          </a:p>
          <a:p>
            <a:pPr>
              <a:lnSpc>
                <a:spcPct val="100000"/>
              </a:lnSpc>
            </a:pPr>
            <a:r>
              <a:rPr dirty="0" sz="900">
                <a:latin typeface="Suisse Int'l"/>
                <a:cs typeface="Suisse Int'l"/>
              </a:rPr>
              <a:t>¿Has</a:t>
            </a:r>
            <a:r>
              <a:rPr dirty="0" sz="900" spc="50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tenido</a:t>
            </a:r>
            <a:r>
              <a:rPr dirty="0" sz="900" spc="50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en</a:t>
            </a:r>
            <a:r>
              <a:rPr dirty="0" sz="900" spc="50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cuenta</a:t>
            </a:r>
            <a:r>
              <a:rPr dirty="0" sz="900" spc="50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el</a:t>
            </a:r>
            <a:r>
              <a:rPr dirty="0" sz="900" spc="50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contexto</a:t>
            </a:r>
            <a:r>
              <a:rPr dirty="0" sz="900" spc="50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de</a:t>
            </a:r>
            <a:r>
              <a:rPr dirty="0" sz="900" spc="50">
                <a:latin typeface="Suisse Int'l"/>
                <a:cs typeface="Suisse Int'l"/>
              </a:rPr>
              <a:t> </a:t>
            </a:r>
            <a:r>
              <a:rPr dirty="0" sz="900" spc="-20">
                <a:latin typeface="Suisse Int'l"/>
                <a:cs typeface="Suisse Int'l"/>
              </a:rPr>
              <a:t>uso?</a:t>
            </a:r>
            <a:endParaRPr sz="900">
              <a:latin typeface="Suisse Int'l"/>
              <a:cs typeface="Suisse Int'l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1590253" y="9309297"/>
            <a:ext cx="2896870" cy="1663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20"/>
              </a:spcBef>
            </a:pPr>
            <a:r>
              <a:rPr dirty="0" sz="900">
                <a:latin typeface="Suisse Int'l"/>
                <a:cs typeface="Suisse Int'l"/>
              </a:rPr>
              <a:t>¿Has</a:t>
            </a:r>
            <a:r>
              <a:rPr dirty="0" sz="900" spc="55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jugado</a:t>
            </a:r>
            <a:r>
              <a:rPr dirty="0" sz="900" spc="55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con</a:t>
            </a:r>
            <a:r>
              <a:rPr dirty="0" sz="900" spc="55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las</a:t>
            </a:r>
            <a:r>
              <a:rPr dirty="0" sz="900" spc="55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distintas</a:t>
            </a:r>
            <a:r>
              <a:rPr dirty="0" sz="900" spc="55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variables</a:t>
            </a:r>
            <a:r>
              <a:rPr dirty="0" sz="900" spc="55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del</a:t>
            </a:r>
            <a:r>
              <a:rPr dirty="0" sz="900" spc="55">
                <a:latin typeface="Suisse Int'l"/>
                <a:cs typeface="Suisse Int'l"/>
              </a:rPr>
              <a:t> </a:t>
            </a:r>
            <a:r>
              <a:rPr dirty="0" sz="900" spc="-10">
                <a:latin typeface="Suisse Int'l"/>
                <a:cs typeface="Suisse Int'l"/>
              </a:rPr>
              <a:t>problema?</a:t>
            </a:r>
            <a:endParaRPr sz="900">
              <a:latin typeface="Suisse Int'l"/>
              <a:cs typeface="Suisse Int'l"/>
            </a:endParaRPr>
          </a:p>
        </p:txBody>
      </p:sp>
      <p:grpSp>
        <p:nvGrpSpPr>
          <p:cNvPr id="37" name="object 37" descr=""/>
          <p:cNvGrpSpPr/>
          <p:nvPr/>
        </p:nvGrpSpPr>
        <p:grpSpPr>
          <a:xfrm>
            <a:off x="1327242" y="10264369"/>
            <a:ext cx="18211165" cy="1169035"/>
            <a:chOff x="1327242" y="10264369"/>
            <a:chExt cx="18211165" cy="1169035"/>
          </a:xfrm>
        </p:grpSpPr>
        <p:sp>
          <p:nvSpPr>
            <p:cNvPr id="38" name="object 38" descr=""/>
            <p:cNvSpPr/>
            <p:nvPr/>
          </p:nvSpPr>
          <p:spPr>
            <a:xfrm>
              <a:off x="1331182" y="10268309"/>
              <a:ext cx="18203545" cy="1160780"/>
            </a:xfrm>
            <a:custGeom>
              <a:avLst/>
              <a:gdLst/>
              <a:ahLst/>
              <a:cxnLst/>
              <a:rect l="l" t="t" r="r" b="b"/>
              <a:pathLst>
                <a:path w="18203545" h="1160779">
                  <a:moveTo>
                    <a:pt x="18202967" y="1160612"/>
                  </a:moveTo>
                  <a:lnTo>
                    <a:pt x="0" y="1160612"/>
                  </a:lnTo>
                  <a:lnTo>
                    <a:pt x="0" y="0"/>
                  </a:lnTo>
                  <a:lnTo>
                    <a:pt x="18202967" y="0"/>
                  </a:lnTo>
                  <a:lnTo>
                    <a:pt x="18202967" y="1160612"/>
                  </a:lnTo>
                  <a:close/>
                </a:path>
              </a:pathLst>
            </a:custGeom>
            <a:ln w="78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 descr=""/>
            <p:cNvSpPr/>
            <p:nvPr/>
          </p:nvSpPr>
          <p:spPr>
            <a:xfrm>
              <a:off x="1590258" y="11224995"/>
              <a:ext cx="17515205" cy="0"/>
            </a:xfrm>
            <a:custGeom>
              <a:avLst/>
              <a:gdLst/>
              <a:ahLst/>
              <a:cxnLst/>
              <a:rect l="l" t="t" r="r" b="b"/>
              <a:pathLst>
                <a:path w="17515205" h="0">
                  <a:moveTo>
                    <a:pt x="0" y="0"/>
                  </a:moveTo>
                  <a:lnTo>
                    <a:pt x="17514882" y="0"/>
                  </a:lnTo>
                </a:path>
              </a:pathLst>
            </a:custGeom>
            <a:ln w="7462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0" name="object 40" descr=""/>
          <p:cNvSpPr txBox="1"/>
          <p:nvPr/>
        </p:nvSpPr>
        <p:spPr>
          <a:xfrm>
            <a:off x="1331174" y="10268317"/>
            <a:ext cx="3937635" cy="500380"/>
          </a:xfrm>
          <a:prstGeom prst="rect">
            <a:avLst/>
          </a:prstGeom>
          <a:solidFill>
            <a:srgbClr val="000000"/>
          </a:solidFill>
        </p:spPr>
        <p:txBody>
          <a:bodyPr wrap="square" lIns="0" tIns="125730" rIns="0" bIns="0" rtlCol="0" vert="horz">
            <a:spAutoFit/>
          </a:bodyPr>
          <a:lstStyle/>
          <a:p>
            <a:pPr marL="309880">
              <a:lnSpc>
                <a:spcPct val="100000"/>
              </a:lnSpc>
              <a:spcBef>
                <a:spcPts val="990"/>
              </a:spcBef>
            </a:pPr>
            <a:r>
              <a:rPr dirty="0" sz="1600" spc="-20">
                <a:solidFill>
                  <a:srgbClr val="FFFFFF"/>
                </a:solidFill>
                <a:latin typeface="Suisse Int'l Medium"/>
                <a:cs typeface="Suisse Int'l Medium"/>
              </a:rPr>
              <a:t>Saber</a:t>
            </a:r>
            <a:r>
              <a:rPr dirty="0" sz="1600" spc="-65">
                <a:solidFill>
                  <a:srgbClr val="FFFFFF"/>
                </a:solidFill>
                <a:latin typeface="Suisse Int'l Medium"/>
                <a:cs typeface="Suisse Int'l Medium"/>
              </a:rPr>
              <a:t> </a:t>
            </a:r>
            <a:r>
              <a:rPr dirty="0" sz="1600">
                <a:solidFill>
                  <a:srgbClr val="FFFFFF"/>
                </a:solidFill>
                <a:latin typeface="Suisse Int'l Medium"/>
                <a:cs typeface="Suisse Int'l Medium"/>
              </a:rPr>
              <a:t>si</a:t>
            </a:r>
            <a:r>
              <a:rPr dirty="0" sz="1600" spc="-55">
                <a:solidFill>
                  <a:srgbClr val="FFFFFF"/>
                </a:solidFill>
                <a:latin typeface="Suisse Int'l Medium"/>
                <a:cs typeface="Suisse Int'l Medium"/>
              </a:rPr>
              <a:t> </a:t>
            </a:r>
            <a:r>
              <a:rPr dirty="0" sz="1600">
                <a:solidFill>
                  <a:srgbClr val="FFFFFF"/>
                </a:solidFill>
                <a:latin typeface="Suisse Int'l Medium"/>
                <a:cs typeface="Suisse Int'l Medium"/>
              </a:rPr>
              <a:t>el</a:t>
            </a:r>
            <a:r>
              <a:rPr dirty="0" sz="1600" spc="-55">
                <a:solidFill>
                  <a:srgbClr val="FFFFFF"/>
                </a:solidFill>
                <a:latin typeface="Suisse Int'l Medium"/>
                <a:cs typeface="Suisse Int'l Medium"/>
              </a:rPr>
              <a:t> </a:t>
            </a:r>
            <a:r>
              <a:rPr dirty="0" sz="1600" spc="-25">
                <a:solidFill>
                  <a:srgbClr val="FFFFFF"/>
                </a:solidFill>
                <a:latin typeface="Suisse Int'l Medium"/>
                <a:cs typeface="Suisse Int'l Medium"/>
              </a:rPr>
              <a:t>problema</a:t>
            </a:r>
            <a:r>
              <a:rPr dirty="0" sz="1600" spc="-55">
                <a:solidFill>
                  <a:srgbClr val="FFFFFF"/>
                </a:solidFill>
                <a:latin typeface="Suisse Int'l Medium"/>
                <a:cs typeface="Suisse Int'l Medium"/>
              </a:rPr>
              <a:t> </a:t>
            </a:r>
            <a:r>
              <a:rPr dirty="0" sz="1600">
                <a:solidFill>
                  <a:srgbClr val="FFFFFF"/>
                </a:solidFill>
                <a:latin typeface="Suisse Int'l Medium"/>
                <a:cs typeface="Suisse Int'l Medium"/>
              </a:rPr>
              <a:t>es</a:t>
            </a:r>
            <a:r>
              <a:rPr dirty="0" sz="1600" spc="-55">
                <a:solidFill>
                  <a:srgbClr val="FFFFFF"/>
                </a:solidFill>
                <a:latin typeface="Suisse Int'l Medium"/>
                <a:cs typeface="Suisse Int'l Medium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Suisse Int'l Medium"/>
                <a:cs typeface="Suisse Int'l Medium"/>
              </a:rPr>
              <a:t>significativo</a:t>
            </a:r>
            <a:endParaRPr sz="1600">
              <a:latin typeface="Suisse Int'l Medium"/>
              <a:cs typeface="Suisse Int'l Medium"/>
            </a:endParaRPr>
          </a:p>
        </p:txBody>
      </p:sp>
      <p:sp>
        <p:nvSpPr>
          <p:cNvPr id="41" name="object 41" descr=""/>
          <p:cNvSpPr txBox="1"/>
          <p:nvPr/>
        </p:nvSpPr>
        <p:spPr>
          <a:xfrm>
            <a:off x="1590253" y="10888569"/>
            <a:ext cx="1878330" cy="1663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20"/>
              </a:spcBef>
            </a:pPr>
            <a:r>
              <a:rPr dirty="0" sz="900">
                <a:latin typeface="Suisse Int'l"/>
                <a:cs typeface="Suisse Int'l"/>
              </a:rPr>
              <a:t>¿A</a:t>
            </a:r>
            <a:r>
              <a:rPr dirty="0" sz="900" spc="35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quién</a:t>
            </a:r>
            <a:r>
              <a:rPr dirty="0" sz="900" spc="40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le</a:t>
            </a:r>
            <a:r>
              <a:rPr dirty="0" sz="900" spc="35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importa</a:t>
            </a:r>
            <a:r>
              <a:rPr dirty="0" sz="900" spc="40">
                <a:latin typeface="Suisse Int'l"/>
                <a:cs typeface="Suisse Int'l"/>
              </a:rPr>
              <a:t> </a:t>
            </a:r>
            <a:r>
              <a:rPr dirty="0" sz="900">
                <a:latin typeface="Suisse Int'l"/>
                <a:cs typeface="Suisse Int'l"/>
              </a:rPr>
              <a:t>ese</a:t>
            </a:r>
            <a:r>
              <a:rPr dirty="0" sz="900" spc="40">
                <a:latin typeface="Suisse Int'l"/>
                <a:cs typeface="Suisse Int'l"/>
              </a:rPr>
              <a:t> </a:t>
            </a:r>
            <a:r>
              <a:rPr dirty="0" sz="900" spc="-10">
                <a:latin typeface="Suisse Int'l"/>
                <a:cs typeface="Suisse Int'l"/>
              </a:rPr>
              <a:t>problema?</a:t>
            </a:r>
            <a:endParaRPr sz="900">
              <a:latin typeface="Suisse Int'l"/>
              <a:cs typeface="Suisse Int'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Tools Qualitas_People Centered Design</dc:title>
  <dcterms:created xsi:type="dcterms:W3CDTF">2025-05-23T23:34:01Z</dcterms:created>
  <dcterms:modified xsi:type="dcterms:W3CDTF">2025-05-23T23:34:01Z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2025-05-23T00:00:00Z</vt:filetime>
  </property>
  <property fmtid="{D5CDD505-2E9C-101B-9397-08002B2CF9AE}" pid="3" name="Creator">
    <vt:lpwstr>Adobe Illustrator 29.5 (Macintosh)</vt:lpwstr>
  </property>
  <property fmtid="{D5CDD505-2E9C-101B-9397-08002B2CF9AE}" pid="4" name="LastSaved">
    <vt:filetime>2025-05-23T00:00:00Z</vt:filetime>
  </property>
  <property fmtid="{D5CDD505-2E9C-101B-9397-08002B2CF9AE}" pid="5" name="Producer">
    <vt:lpwstr>Adobe PDF library 17.00</vt:lpwstr>
  </property>
</Properties>
</file>