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12598400" cy="72009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>
      <p:cViewPr>
        <p:scale>
          <a:sx n="76" d="100"/>
          <a:sy n="76" d="100"/>
        </p:scale>
        <p:origin x="-1104" y="-40"/>
      </p:cViewPr>
      <p:guideLst>
        <p:guide orient="horz" pos="226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024400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945355" y="2232279"/>
            <a:ext cx="10714040" cy="151219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890711" y="4032503"/>
            <a:ext cx="8823326" cy="180022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82197" y="2175578"/>
            <a:ext cx="5456555" cy="3836671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Montserrat-Light"/>
                <a:ea typeface="Montserrat-Light"/>
                <a:cs typeface="Montserrat-Light"/>
                <a:sym typeface="Montserrat-Light"/>
              </a:defRPr>
            </a:lvl1pPr>
            <a:lvl2pPr>
              <a:defRPr sz="1100">
                <a:latin typeface="Montserrat-Light"/>
                <a:ea typeface="Montserrat-Light"/>
                <a:cs typeface="Montserrat-Light"/>
                <a:sym typeface="Montserrat-Light"/>
              </a:defRPr>
            </a:lvl2pPr>
            <a:lvl3pPr>
              <a:defRPr sz="1100">
                <a:latin typeface="Montserrat-Light"/>
                <a:ea typeface="Montserrat-Light"/>
                <a:cs typeface="Montserrat-Light"/>
                <a:sym typeface="Montserrat-Light"/>
              </a:defRPr>
            </a:lvl3pPr>
            <a:lvl4pPr>
              <a:defRPr sz="1100">
                <a:latin typeface="Montserrat-Light"/>
                <a:ea typeface="Montserrat-Light"/>
                <a:cs typeface="Montserrat-Light"/>
                <a:sym typeface="Montserrat-Light"/>
              </a:defRPr>
            </a:lvl4pPr>
            <a:lvl5pPr>
              <a:defRPr sz="1100">
                <a:latin typeface="Montserrat-Light"/>
                <a:ea typeface="Montserrat-Light"/>
                <a:cs typeface="Montserrat-Light"/>
                <a:sym typeface="Montserrat-Light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82197" y="2175578"/>
            <a:ext cx="5456555" cy="3836671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Montserrat-Light"/>
                <a:ea typeface="Montserrat-Light"/>
                <a:cs typeface="Montserrat-Light"/>
                <a:sym typeface="Montserrat-Light"/>
              </a:defRPr>
            </a:lvl1pPr>
            <a:lvl2pPr>
              <a:defRPr sz="1100">
                <a:latin typeface="Montserrat-Light"/>
                <a:ea typeface="Montserrat-Light"/>
                <a:cs typeface="Montserrat-Light"/>
                <a:sym typeface="Montserrat-Light"/>
              </a:defRPr>
            </a:lvl2pPr>
            <a:lvl3pPr>
              <a:defRPr sz="1100">
                <a:latin typeface="Montserrat-Light"/>
                <a:ea typeface="Montserrat-Light"/>
                <a:cs typeface="Montserrat-Light"/>
                <a:sym typeface="Montserrat-Light"/>
              </a:defRPr>
            </a:lvl3pPr>
            <a:lvl4pPr>
              <a:defRPr sz="1100">
                <a:latin typeface="Montserrat-Light"/>
                <a:ea typeface="Montserrat-Light"/>
                <a:cs typeface="Montserrat-Light"/>
                <a:sym typeface="Montserrat-Light"/>
              </a:defRPr>
            </a:lvl4pPr>
            <a:lvl5pPr>
              <a:defRPr sz="1100">
                <a:latin typeface="Montserrat-Light"/>
                <a:ea typeface="Montserrat-Light"/>
                <a:cs typeface="Montserrat-Light"/>
                <a:sym typeface="Montserrat-Light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567971" y="1646799"/>
            <a:ext cx="11468807" cy="538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630237" y="1656207"/>
            <a:ext cx="11344276" cy="4752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07538" y="6696836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object 14"/>
          <p:cNvSpPr txBox="1"/>
          <p:nvPr/>
        </p:nvSpPr>
        <p:spPr>
          <a:xfrm>
            <a:off x="611510" y="2576704"/>
            <a:ext cx="5457826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71450" indent="-159385">
              <a:spcBef>
                <a:spcPts val="200"/>
              </a:spcBef>
              <a:buSzPct val="100000"/>
              <a:buAutoNum type="arabicPeriod" startAt="2"/>
              <a:tabLst>
                <a:tab pos="165100" algn="l"/>
              </a:tabLst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pPr>
            <a:endParaRPr spc="-9" dirty="0"/>
          </a:p>
        </p:txBody>
      </p:sp>
      <p:sp>
        <p:nvSpPr>
          <p:cNvPr id="111" name="object 15"/>
          <p:cNvSpPr txBox="1"/>
          <p:nvPr/>
        </p:nvSpPr>
        <p:spPr>
          <a:xfrm>
            <a:off x="6549738" y="2577124"/>
            <a:ext cx="5402581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200"/>
              </a:spcBef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pPr>
            <a:endParaRPr spc="95" dirty="0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8821B1F1-9575-1C13-B136-FC8269C8943A}"/>
              </a:ext>
            </a:extLst>
          </p:cNvPr>
          <p:cNvSpPr txBox="1"/>
          <p:nvPr/>
        </p:nvSpPr>
        <p:spPr>
          <a:xfrm>
            <a:off x="528016" y="1852127"/>
            <a:ext cx="5079618" cy="41352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Identifica las motivaciones y frustraciones de tus clientes para diseñar nuevos o mejores productos.</a:t>
            </a:r>
          </a:p>
          <a:p>
            <a:pPr>
              <a:lnSpc>
                <a:spcPct val="110000"/>
              </a:lnSpc>
            </a:pP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Conocer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 nuestros clientes, qué problema tienen y qué propuesta de valor esperan, son aspectos importantes para conseguir que los productos o servicios que lanzamos al mercado sean exitosos.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Mapa de Empatía es una herramienta que nos ayuda a entender mejor al cliente o público objetivo, y que nos permite ir más allá de una segmentación básica en la que identificamos aspectos demográficos. Para conocer a nuestro cliente es necesario saber qué le preocupa, qué piensa, qué le motiva y qué dice y hace.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objetivo es transformar segmentos de clientes en personas para conseguir una mejor comprensión de: ¿quiénes son de verdad?, ¿cómo utilizan su tiempo?, ¿quiénes son sus amigos?, ¿qué propuesta de valor esperan?, ¿cuánto están dispuestos a pagar por ella?, ¿qué relación están dispuestos a establecer?, ¿qué es lo que realmente guía su comportamiento?, ¿qué canales son los que más utilizan?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EC2BFD0C-D77F-1B70-A840-4EECD23672D4}"/>
              </a:ext>
            </a:extLst>
          </p:cNvPr>
          <p:cNvSpPr txBox="1"/>
          <p:nvPr/>
        </p:nvSpPr>
        <p:spPr>
          <a:xfrm>
            <a:off x="6358736" y="2173705"/>
            <a:ext cx="5079618" cy="39998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Instrucciones: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Para utilizar esta herramienta es indispensable contar con una idea de negocio y definir el segmento de clientes sobre el cual queremos entender sus necesidades. (Tip: si cuentas con un Lienzo de Modelo de Negocio realizado, puedes tomar el segmento que has definido como prioritario para elaborar tu mapa de empatía).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Mapa de Empatía está compuesto por seis bloques que nos permiten entender de manera ágil a nuestro segmento. Para ello, te compartimos una serie de preguntas clave por bloque: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28600" indent="-228600">
              <a:lnSpc>
                <a:spcPct val="110000"/>
              </a:lnSpc>
              <a:buFont typeface="+mj-lt"/>
              <a:buAutoNum type="arabicPeriod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¿Qué piensa y siente el cliente?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Preguntas guía: ¿qué es lo que le mueve?, ¿cuáles son sus preocupaciones?,¿qué es lo que le importa realmente (y que no dice)?, ¿cuáles son sus expectativas?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28600" lvl="0" indent="-228600">
              <a:lnSpc>
                <a:spcPct val="110000"/>
              </a:lnSpc>
              <a:buFont typeface="+mj-lt"/>
              <a:buAutoNum type="arabicPeriod" startAt="2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¿Qué ve?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Preguntas guía: ¿cuál es su entorno?, ¿a qué tipo de ofertas está expuesto?, ¿quiénes son las personas clave de su entorno?, ¿a qué tipo de problemas se enfrenta?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AF250AE4-9C91-6F24-1948-3A9442774558}"/>
              </a:ext>
            </a:extLst>
          </p:cNvPr>
          <p:cNvSpPr txBox="1"/>
          <p:nvPr/>
        </p:nvSpPr>
        <p:spPr>
          <a:xfrm>
            <a:off x="523536" y="700447"/>
            <a:ext cx="3807916" cy="8618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1170" tIns="41170" rIns="41170" bIns="41170" numCol="1" spcCol="34308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Herramienta de innovación</a:t>
            </a:r>
          </a:p>
          <a:p>
            <a:pPr>
              <a:lnSpc>
                <a:spcPct val="110000"/>
              </a:lnSpc>
            </a:pPr>
            <a:endParaRPr lang="es-MX" sz="1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s-MX" sz="2200" b="1" dirty="0">
                <a:latin typeface="Arial Black" panose="020B0604020202020204" pitchFamily="34" charset="0"/>
                <a:cs typeface="Arial Black" panose="020B0604020202020204" pitchFamily="34" charset="0"/>
              </a:rPr>
              <a:t>Mapa de Empatía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="" xmlns:a16="http://schemas.microsoft.com/office/drawing/2014/main" id="{6C467BC4-A9CF-0610-49CA-FFD3EDAEA4E6}"/>
              </a:ext>
            </a:extLst>
          </p:cNvPr>
          <p:cNvCxnSpPr>
            <a:cxnSpLocks/>
          </p:cNvCxnSpPr>
          <p:nvPr/>
        </p:nvCxnSpPr>
        <p:spPr>
          <a:xfrm>
            <a:off x="567176" y="1083184"/>
            <a:ext cx="2639487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object 14"/>
          <p:cNvSpPr txBox="1"/>
          <p:nvPr/>
        </p:nvSpPr>
        <p:spPr>
          <a:xfrm>
            <a:off x="611510" y="2576704"/>
            <a:ext cx="5457826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71450" indent="-159385">
              <a:spcBef>
                <a:spcPts val="200"/>
              </a:spcBef>
              <a:buSzPct val="100000"/>
              <a:buAutoNum type="arabicPeriod" startAt="2"/>
              <a:tabLst>
                <a:tab pos="165100" algn="l"/>
              </a:tabLst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pPr>
            <a:endParaRPr spc="-9" dirty="0"/>
          </a:p>
        </p:txBody>
      </p:sp>
      <p:sp>
        <p:nvSpPr>
          <p:cNvPr id="111" name="object 15"/>
          <p:cNvSpPr txBox="1"/>
          <p:nvPr/>
        </p:nvSpPr>
        <p:spPr>
          <a:xfrm>
            <a:off x="6549738" y="2577124"/>
            <a:ext cx="5402581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200"/>
              </a:spcBef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pPr>
            <a:endParaRPr spc="95" dirty="0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8821B1F1-9575-1C13-B136-FC8269C8943A}"/>
              </a:ext>
            </a:extLst>
          </p:cNvPr>
          <p:cNvSpPr txBox="1"/>
          <p:nvPr/>
        </p:nvSpPr>
        <p:spPr>
          <a:xfrm>
            <a:off x="556792" y="2506304"/>
            <a:ext cx="5079618" cy="25101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28600" indent="-228600">
              <a:lnSpc>
                <a:spcPct val="110000"/>
              </a:lnSpc>
              <a:buFont typeface="+mj-lt"/>
              <a:buAutoNum type="arabicPeriod" startAt="3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¿Qué dice y hace?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Preguntas guía: ¿cómo se comporta habitualmente en público?, ¿qué dice que le importa?, ¿con quién habla?, ¿qué influye en sus decisiones?, ¿existen diferencias entre lo que dice y lo que piensa?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28600" lvl="0" indent="-228600">
              <a:lnSpc>
                <a:spcPct val="110000"/>
              </a:lnSpc>
              <a:buFont typeface="+mj-lt"/>
              <a:buAutoNum type="arabicPeriod" startAt="4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¿Qué escucha?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Preguntas guía: ¿qué es lo que escucha en su entorno profesional?, ¿qué le dicen sus amigos y familia?, ¿quiénes son sus principales influenciadores?, ¿cómo lo hacen?, ¿a través de qué medios?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28600" lvl="0" indent="-228600">
              <a:lnSpc>
                <a:spcPct val="110000"/>
              </a:lnSpc>
              <a:buFont typeface="+mj-lt"/>
              <a:buAutoNum type="arabicPeriod" startAt="5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¿Qué le frustra? (esfuerzos)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Preguntas guía: ¿qué le frustra?, ¿qué miedos o riesgos le preocupan?, ¿qué obstáculos encuentra en el camino de sus objetivos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6D1A322B-6D72-E46D-6867-2571BBC7A081}"/>
              </a:ext>
            </a:extLst>
          </p:cNvPr>
          <p:cNvSpPr txBox="1"/>
          <p:nvPr/>
        </p:nvSpPr>
        <p:spPr>
          <a:xfrm>
            <a:off x="6358736" y="2507207"/>
            <a:ext cx="5079618" cy="19515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lnSpc>
                <a:spcPct val="110000"/>
              </a:lnSpc>
            </a:pP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10000"/>
              </a:lnSpc>
              <a:buFont typeface="+mj-lt"/>
              <a:buAutoNum type="arabicPeriod" startAt="6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¿Qué le motiva? (resultados)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Preguntas guía: ¿qué es lo que de verdad le gustaría conseguir?, ¿qué es para ella o él el éxito?, ¿cómo intenta alcanzarlo?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objetivo no solo es ganar una mejor comprensión del cliente, sino poder ajustar la propuesta de valor a sus aspiraciones, frustraciones y necesidades reales.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A7E08818-8C4B-6FDE-3FBB-714AA980C03A}"/>
              </a:ext>
            </a:extLst>
          </p:cNvPr>
          <p:cNvSpPr txBox="1"/>
          <p:nvPr/>
        </p:nvSpPr>
        <p:spPr>
          <a:xfrm>
            <a:off x="523536" y="700447"/>
            <a:ext cx="3807916" cy="8618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1170" tIns="41170" rIns="41170" bIns="41170" numCol="1" spcCol="34308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Herramienta de innovación</a:t>
            </a:r>
          </a:p>
          <a:p>
            <a:pPr>
              <a:lnSpc>
                <a:spcPct val="110000"/>
              </a:lnSpc>
            </a:pPr>
            <a:endParaRPr lang="es-MX" sz="1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s-MX" sz="2200" b="1" dirty="0">
                <a:latin typeface="Arial Black" panose="020B0604020202020204" pitchFamily="34" charset="0"/>
                <a:cs typeface="Arial Black" panose="020B0604020202020204" pitchFamily="34" charset="0"/>
              </a:rPr>
              <a:t>Mapa de Empatía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="" xmlns:a16="http://schemas.microsoft.com/office/drawing/2014/main" id="{04FB05DB-B8C3-A909-5593-D7AB2390CA08}"/>
              </a:ext>
            </a:extLst>
          </p:cNvPr>
          <p:cNvCxnSpPr>
            <a:cxnSpLocks/>
          </p:cNvCxnSpPr>
          <p:nvPr/>
        </p:nvCxnSpPr>
        <p:spPr>
          <a:xfrm>
            <a:off x="567176" y="1083184"/>
            <a:ext cx="2639487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2162235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209</Words>
  <Application>Microsoft Macintosh PowerPoint</Application>
  <PresentationFormat>Personalizado</PresentationFormat>
  <Paragraphs>41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Rodrigo Condado Díaz</cp:lastModifiedBy>
  <cp:revision>7</cp:revision>
  <dcterms:modified xsi:type="dcterms:W3CDTF">2022-12-30T23:21:31Z</dcterms:modified>
</cp:coreProperties>
</file>