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8706395"/>
            <a:ext cx="285750" cy="33064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Arquitectura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la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Decisión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252680" y="1214905"/>
            <a:ext cx="16692244" cy="10045700"/>
            <a:chOff x="2252680" y="1214905"/>
            <a:chExt cx="16692244" cy="10045700"/>
          </a:xfrm>
        </p:grpSpPr>
        <p:sp>
          <p:nvSpPr>
            <p:cNvPr id="7" name="object 7" descr=""/>
            <p:cNvSpPr/>
            <p:nvPr/>
          </p:nvSpPr>
          <p:spPr>
            <a:xfrm>
              <a:off x="10598662" y="1214905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98662" y="1274155"/>
              <a:ext cx="0" cy="9947275"/>
            </a:xfrm>
            <a:custGeom>
              <a:avLst/>
              <a:gdLst/>
              <a:ahLst/>
              <a:cxnLst/>
              <a:rect l="l" t="t" r="r" b="b"/>
              <a:pathLst>
                <a:path w="0" h="9947275">
                  <a:moveTo>
                    <a:pt x="0" y="0"/>
                  </a:moveTo>
                  <a:lnTo>
                    <a:pt x="0" y="994684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598662" y="11240768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252680" y="623787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311748" y="6237875"/>
              <a:ext cx="16593819" cy="0"/>
            </a:xfrm>
            <a:custGeom>
              <a:avLst/>
              <a:gdLst/>
              <a:ahLst/>
              <a:cxnLst/>
              <a:rect l="l" t="t" r="r" b="b"/>
              <a:pathLst>
                <a:path w="16593819" h="0">
                  <a:moveTo>
                    <a:pt x="0" y="0"/>
                  </a:moveTo>
                  <a:lnTo>
                    <a:pt x="16593515" y="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8924946" y="623787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2239984" y="6573731"/>
            <a:ext cx="3744595" cy="13544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¿Cómo</a:t>
            </a:r>
            <a:r>
              <a:rPr dirty="0" sz="2450" spc="7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se</a:t>
            </a:r>
            <a:r>
              <a:rPr dirty="0" sz="2450" spc="8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decide?</a:t>
            </a:r>
            <a:endParaRPr sz="2450">
              <a:latin typeface="Suisse Int'l Medium"/>
              <a:cs typeface="Suisse Int'l Medium"/>
            </a:endParaRPr>
          </a:p>
          <a:p>
            <a:pPr marL="97790" indent="-85090">
              <a:lnSpc>
                <a:spcPct val="100000"/>
              </a:lnSpc>
              <a:spcBef>
                <a:spcPts val="1515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Protocolo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pre-decisión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decisiones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alto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impacto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Mecanismos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ampliar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diversidad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perspectivas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Procedimientos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explicitar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examinar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supuestos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Estrategias</a:t>
            </a:r>
            <a:r>
              <a:rPr dirty="0" sz="110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calibración</a:t>
            </a:r>
            <a:r>
              <a:rPr dirty="0" sz="110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confianza</a:t>
            </a:r>
            <a:endParaRPr sz="1100">
              <a:latin typeface="Suisse Int'l Light"/>
              <a:cs typeface="Suisse Int'l Ligh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239984" y="1115512"/>
            <a:ext cx="3752850" cy="13544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Diagnóstico</a:t>
            </a:r>
            <a:endParaRPr sz="2450">
              <a:latin typeface="Suisse Int'l Medium"/>
              <a:cs typeface="Suisse Int'l Medium"/>
            </a:endParaRPr>
          </a:p>
          <a:p>
            <a:pPr marL="97790" indent="-85090">
              <a:lnSpc>
                <a:spcPct val="100000"/>
              </a:lnSpc>
              <a:spcBef>
                <a:spcPts val="1515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Procesos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decisorios</a:t>
            </a:r>
            <a:r>
              <a:rPr dirty="0" sz="1100" spc="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actuales</a:t>
            </a:r>
            <a:r>
              <a:rPr dirty="0" sz="1100" spc="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(formales</a:t>
            </a:r>
            <a:r>
              <a:rPr dirty="0" sz="1100" spc="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e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informales)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Inventario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fuentes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informativas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utilizadas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habitualmente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Lista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priorizada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sesgos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cognitivos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dominantes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Análisis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incentivos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que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influyen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en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decisiones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clave</a:t>
            </a:r>
            <a:endParaRPr sz="1100">
              <a:latin typeface="Suisse Int'l Light"/>
              <a:cs typeface="Suisse Int'l Ligh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1136506" y="6573731"/>
            <a:ext cx="3925570" cy="11576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¿Cómo</a:t>
            </a:r>
            <a:r>
              <a:rPr dirty="0" sz="2450" spc="7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se</a:t>
            </a:r>
            <a:r>
              <a:rPr dirty="0" sz="2450" spc="8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aprende?</a:t>
            </a:r>
            <a:endParaRPr sz="2450">
              <a:latin typeface="Suisse Int'l Medium"/>
              <a:cs typeface="Suisse Int'l Medium"/>
            </a:endParaRPr>
          </a:p>
          <a:p>
            <a:pPr marL="97790" indent="-85090">
              <a:lnSpc>
                <a:spcPct val="100000"/>
              </a:lnSpc>
              <a:spcBef>
                <a:spcPts val="1515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Calendario</a:t>
            </a:r>
            <a:r>
              <a:rPr dirty="0" sz="1100" spc="2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auditorías</a:t>
            </a:r>
            <a:r>
              <a:rPr dirty="0" sz="1100" spc="2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decisorias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Sistema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documentación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razonamientos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00" spc="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predicciones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Mecanismos</a:t>
            </a:r>
            <a:r>
              <a:rPr dirty="0" sz="1100" spc="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retroalimentación</a:t>
            </a:r>
            <a:r>
              <a:rPr dirty="0" sz="1100" spc="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calibrada</a:t>
            </a:r>
            <a:endParaRPr sz="1100">
              <a:latin typeface="Suisse Int'l Light"/>
              <a:cs typeface="Suisse Int'l Ligh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136506" y="1115512"/>
            <a:ext cx="3401060" cy="11576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Mitigación</a:t>
            </a:r>
            <a:endParaRPr sz="2450">
              <a:latin typeface="Suisse Int'l Medium"/>
              <a:cs typeface="Suisse Int'l Medium"/>
            </a:endParaRPr>
          </a:p>
          <a:p>
            <a:pPr marL="97790" indent="-85090">
              <a:lnSpc>
                <a:spcPct val="100000"/>
              </a:lnSpc>
              <a:spcBef>
                <a:spcPts val="1515"/>
              </a:spcBef>
              <a:buChar char="-"/>
              <a:tabLst>
                <a:tab pos="97790" algn="l"/>
              </a:tabLst>
            </a:pP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Técnicas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contrarrestar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sesgos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principales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Métodos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triangulación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informativa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00" spc="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metodológica</a:t>
            </a:r>
            <a:endParaRPr sz="1100">
              <a:latin typeface="Suisse Int'l Light"/>
              <a:cs typeface="Suisse Int'l Light"/>
            </a:endParaRPr>
          </a:p>
          <a:p>
            <a:pPr marL="97790" indent="-85090">
              <a:lnSpc>
                <a:spcPct val="100000"/>
              </a:lnSpc>
              <a:spcBef>
                <a:spcPts val="229"/>
              </a:spcBef>
              <a:buChar char="-"/>
              <a:tabLst>
                <a:tab pos="9779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Protocolos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pre-mortem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análisis</a:t>
            </a:r>
            <a:r>
              <a:rPr dirty="0" sz="1100" spc="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contrafáctico</a:t>
            </a:r>
            <a:endParaRPr sz="1100">
              <a:latin typeface="Suisse Int'l Light"/>
              <a:cs typeface="Suisse Int'l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2025-04-21T14:15:35Z</dcterms:created>
  <dcterms:modified xsi:type="dcterms:W3CDTF">2025-04-21T14:15:35Z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