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0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5" y="8706395"/>
            <a:ext cx="285750" cy="330644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Arquitectura</a:t>
            </a:r>
            <a:r>
              <a:rPr dirty="0" sz="2050" spc="-3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3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la</a:t>
            </a:r>
            <a:r>
              <a:rPr dirty="0" sz="2050" spc="-3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Decisión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6" y="4052637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2252680" y="1214905"/>
            <a:ext cx="16692244" cy="10045700"/>
            <a:chOff x="2252680" y="1214905"/>
            <a:chExt cx="16692244" cy="10045700"/>
          </a:xfrm>
        </p:grpSpPr>
        <p:sp>
          <p:nvSpPr>
            <p:cNvPr id="7" name="object 7" descr=""/>
            <p:cNvSpPr/>
            <p:nvPr/>
          </p:nvSpPr>
          <p:spPr>
            <a:xfrm>
              <a:off x="10598662" y="1214905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19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598662" y="1274155"/>
              <a:ext cx="0" cy="9947275"/>
            </a:xfrm>
            <a:custGeom>
              <a:avLst/>
              <a:gdLst/>
              <a:ahLst/>
              <a:cxnLst/>
              <a:rect l="l" t="t" r="r" b="b"/>
              <a:pathLst>
                <a:path w="0" h="9947275">
                  <a:moveTo>
                    <a:pt x="0" y="0"/>
                  </a:moveTo>
                  <a:lnTo>
                    <a:pt x="0" y="9946840"/>
                  </a:lnTo>
                </a:path>
              </a:pathLst>
            </a:custGeom>
            <a:ln w="5137">
              <a:solidFill>
                <a:srgbClr val="13181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0598662" y="11240768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20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252680" y="6237875"/>
              <a:ext cx="20320" cy="0"/>
            </a:xfrm>
            <a:custGeom>
              <a:avLst/>
              <a:gdLst/>
              <a:ahLst/>
              <a:cxnLst/>
              <a:rect l="l" t="t" r="r" b="b"/>
              <a:pathLst>
                <a:path w="20319" h="0">
                  <a:moveTo>
                    <a:pt x="0" y="0"/>
                  </a:moveTo>
                  <a:lnTo>
                    <a:pt x="19700" y="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311748" y="6237875"/>
              <a:ext cx="16593819" cy="0"/>
            </a:xfrm>
            <a:custGeom>
              <a:avLst/>
              <a:gdLst/>
              <a:ahLst/>
              <a:cxnLst/>
              <a:rect l="l" t="t" r="r" b="b"/>
              <a:pathLst>
                <a:path w="16593819" h="0">
                  <a:moveTo>
                    <a:pt x="0" y="0"/>
                  </a:moveTo>
                  <a:lnTo>
                    <a:pt x="16593515" y="0"/>
                  </a:lnTo>
                </a:path>
              </a:pathLst>
            </a:custGeom>
            <a:ln w="5137">
              <a:solidFill>
                <a:srgbClr val="13181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8924946" y="6237875"/>
              <a:ext cx="20320" cy="0"/>
            </a:xfrm>
            <a:custGeom>
              <a:avLst/>
              <a:gdLst/>
              <a:ahLst/>
              <a:cxnLst/>
              <a:rect l="l" t="t" r="r" b="b"/>
              <a:pathLst>
                <a:path w="20319" h="0">
                  <a:moveTo>
                    <a:pt x="0" y="0"/>
                  </a:moveTo>
                  <a:lnTo>
                    <a:pt x="19700" y="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2239984" y="6573731"/>
            <a:ext cx="3744595" cy="13544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450">
                <a:solidFill>
                  <a:srgbClr val="141818"/>
                </a:solidFill>
                <a:latin typeface="Suisse Int'l Medium"/>
                <a:cs typeface="Suisse Int'l Medium"/>
              </a:rPr>
              <a:t>¿Cómo</a:t>
            </a:r>
            <a:r>
              <a:rPr dirty="0" sz="2450" spc="70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2450">
                <a:solidFill>
                  <a:srgbClr val="141818"/>
                </a:solidFill>
                <a:latin typeface="Suisse Int'l Medium"/>
                <a:cs typeface="Suisse Int'l Medium"/>
              </a:rPr>
              <a:t>se</a:t>
            </a:r>
            <a:r>
              <a:rPr dirty="0" sz="2450" spc="8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2450" spc="-10">
                <a:solidFill>
                  <a:srgbClr val="141818"/>
                </a:solidFill>
                <a:latin typeface="Suisse Int'l Medium"/>
                <a:cs typeface="Suisse Int'l Medium"/>
              </a:rPr>
              <a:t>decide?</a:t>
            </a:r>
            <a:endParaRPr sz="2450">
              <a:latin typeface="Suisse Int'l Medium"/>
              <a:cs typeface="Suisse Int'l Medium"/>
            </a:endParaRPr>
          </a:p>
          <a:p>
            <a:pPr marL="97790" indent="-85090">
              <a:lnSpc>
                <a:spcPct val="100000"/>
              </a:lnSpc>
              <a:spcBef>
                <a:spcPts val="1515"/>
              </a:spcBef>
              <a:buChar char="-"/>
              <a:tabLst>
                <a:tab pos="97790" algn="l"/>
              </a:tabLst>
            </a:pP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Protocolo</a:t>
            </a:r>
            <a:r>
              <a:rPr dirty="0" sz="1100" spc="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de</a:t>
            </a:r>
            <a:r>
              <a:rPr dirty="0" sz="1100" spc="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pre-decisión</a:t>
            </a:r>
            <a:r>
              <a:rPr dirty="0" sz="1100" spc="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para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decisiones</a:t>
            </a:r>
            <a:r>
              <a:rPr dirty="0" sz="1100" spc="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de</a:t>
            </a:r>
            <a:r>
              <a:rPr dirty="0" sz="1100" spc="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alto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 Light"/>
                <a:cs typeface="Suisse Int'l Light"/>
              </a:rPr>
              <a:t>impacto</a:t>
            </a:r>
            <a:endParaRPr sz="1100">
              <a:latin typeface="Suisse Int'l Light"/>
              <a:cs typeface="Suisse Int'l Light"/>
            </a:endParaRPr>
          </a:p>
          <a:p>
            <a:pPr marL="97790" indent="-85090">
              <a:lnSpc>
                <a:spcPct val="100000"/>
              </a:lnSpc>
              <a:spcBef>
                <a:spcPts val="229"/>
              </a:spcBef>
              <a:buChar char="-"/>
              <a:tabLst>
                <a:tab pos="97790" algn="l"/>
              </a:tabLst>
            </a:pP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Mecanismos</a:t>
            </a:r>
            <a:r>
              <a:rPr dirty="0" sz="1100" spc="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para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ampliar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diversidad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de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 Light"/>
                <a:cs typeface="Suisse Int'l Light"/>
              </a:rPr>
              <a:t>perspectivas</a:t>
            </a:r>
            <a:endParaRPr sz="1100">
              <a:latin typeface="Suisse Int'l Light"/>
              <a:cs typeface="Suisse Int'l Light"/>
            </a:endParaRPr>
          </a:p>
          <a:p>
            <a:pPr marL="97790" indent="-85090">
              <a:lnSpc>
                <a:spcPct val="100000"/>
              </a:lnSpc>
              <a:spcBef>
                <a:spcPts val="229"/>
              </a:spcBef>
              <a:buChar char="-"/>
              <a:tabLst>
                <a:tab pos="97790" algn="l"/>
              </a:tabLst>
            </a:pP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Procedimientos</a:t>
            </a:r>
            <a:r>
              <a:rPr dirty="0" sz="1100" spc="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para</a:t>
            </a:r>
            <a:r>
              <a:rPr dirty="0" sz="1100" spc="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explicitar</a:t>
            </a:r>
            <a:r>
              <a:rPr dirty="0" sz="1100" spc="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y</a:t>
            </a:r>
            <a:r>
              <a:rPr dirty="0" sz="1100" spc="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examinar</a:t>
            </a:r>
            <a:r>
              <a:rPr dirty="0" sz="1100" spc="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 Light"/>
                <a:cs typeface="Suisse Int'l Light"/>
              </a:rPr>
              <a:t>supuestos</a:t>
            </a:r>
            <a:endParaRPr sz="1100">
              <a:latin typeface="Suisse Int'l Light"/>
              <a:cs typeface="Suisse Int'l Light"/>
            </a:endParaRPr>
          </a:p>
          <a:p>
            <a:pPr marL="97790" indent="-85090">
              <a:lnSpc>
                <a:spcPct val="100000"/>
              </a:lnSpc>
              <a:spcBef>
                <a:spcPts val="229"/>
              </a:spcBef>
              <a:buChar char="-"/>
              <a:tabLst>
                <a:tab pos="97790" algn="l"/>
              </a:tabLst>
            </a:pP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Estrategias</a:t>
            </a:r>
            <a:r>
              <a:rPr dirty="0" sz="1100" spc="1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de</a:t>
            </a:r>
            <a:r>
              <a:rPr dirty="0" sz="1100" spc="1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calibración</a:t>
            </a:r>
            <a:r>
              <a:rPr dirty="0" sz="1100" spc="1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de</a:t>
            </a:r>
            <a:r>
              <a:rPr dirty="0" sz="1100" spc="1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 Light"/>
                <a:cs typeface="Suisse Int'l Light"/>
              </a:rPr>
              <a:t>confianza</a:t>
            </a:r>
            <a:endParaRPr sz="1100">
              <a:latin typeface="Suisse Int'l Light"/>
              <a:cs typeface="Suisse Int'l Light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239984" y="1115512"/>
            <a:ext cx="3752850" cy="13544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450" spc="-10">
                <a:solidFill>
                  <a:srgbClr val="141818"/>
                </a:solidFill>
                <a:latin typeface="Suisse Int'l Medium"/>
                <a:cs typeface="Suisse Int'l Medium"/>
              </a:rPr>
              <a:t>Diagnóstico</a:t>
            </a:r>
            <a:endParaRPr sz="2450">
              <a:latin typeface="Suisse Int'l Medium"/>
              <a:cs typeface="Suisse Int'l Medium"/>
            </a:endParaRPr>
          </a:p>
          <a:p>
            <a:pPr marL="97790" indent="-85090">
              <a:lnSpc>
                <a:spcPct val="100000"/>
              </a:lnSpc>
              <a:spcBef>
                <a:spcPts val="1515"/>
              </a:spcBef>
              <a:buChar char="-"/>
              <a:tabLst>
                <a:tab pos="97790" algn="l"/>
              </a:tabLst>
            </a:pP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Procesos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decisorios</a:t>
            </a:r>
            <a:r>
              <a:rPr dirty="0" sz="1100" spc="4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actuales</a:t>
            </a:r>
            <a:r>
              <a:rPr dirty="0" sz="1100" spc="4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(formales</a:t>
            </a:r>
            <a:r>
              <a:rPr dirty="0" sz="1100" spc="4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e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 Light"/>
                <a:cs typeface="Suisse Int'l Light"/>
              </a:rPr>
              <a:t>informales)</a:t>
            </a:r>
            <a:endParaRPr sz="1100">
              <a:latin typeface="Suisse Int'l Light"/>
              <a:cs typeface="Suisse Int'l Light"/>
            </a:endParaRPr>
          </a:p>
          <a:p>
            <a:pPr marL="97790" indent="-85090">
              <a:lnSpc>
                <a:spcPct val="100000"/>
              </a:lnSpc>
              <a:spcBef>
                <a:spcPts val="229"/>
              </a:spcBef>
              <a:buChar char="-"/>
              <a:tabLst>
                <a:tab pos="97790" algn="l"/>
              </a:tabLst>
            </a:pP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Inventario</a:t>
            </a:r>
            <a:r>
              <a:rPr dirty="0" sz="1100" spc="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de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fuentes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informativas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utilizadas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 Light"/>
                <a:cs typeface="Suisse Int'l Light"/>
              </a:rPr>
              <a:t>habitualmente</a:t>
            </a:r>
            <a:endParaRPr sz="1100">
              <a:latin typeface="Suisse Int'l Light"/>
              <a:cs typeface="Suisse Int'l Light"/>
            </a:endParaRPr>
          </a:p>
          <a:p>
            <a:pPr marL="97790" indent="-85090">
              <a:lnSpc>
                <a:spcPct val="100000"/>
              </a:lnSpc>
              <a:spcBef>
                <a:spcPts val="229"/>
              </a:spcBef>
              <a:buChar char="-"/>
              <a:tabLst>
                <a:tab pos="97790" algn="l"/>
              </a:tabLst>
            </a:pP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Lista</a:t>
            </a:r>
            <a:r>
              <a:rPr dirty="0" sz="1100" spc="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priorizada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de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sesgos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cognitivos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 Light"/>
                <a:cs typeface="Suisse Int'l Light"/>
              </a:rPr>
              <a:t>dominantes</a:t>
            </a:r>
            <a:endParaRPr sz="1100">
              <a:latin typeface="Suisse Int'l Light"/>
              <a:cs typeface="Suisse Int'l Light"/>
            </a:endParaRPr>
          </a:p>
          <a:p>
            <a:pPr marL="97790" indent="-85090">
              <a:lnSpc>
                <a:spcPct val="100000"/>
              </a:lnSpc>
              <a:spcBef>
                <a:spcPts val="229"/>
              </a:spcBef>
              <a:buChar char="-"/>
              <a:tabLst>
                <a:tab pos="97790" algn="l"/>
              </a:tabLst>
            </a:pP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Análisis</a:t>
            </a:r>
            <a:r>
              <a:rPr dirty="0" sz="1100" spc="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de</a:t>
            </a:r>
            <a:r>
              <a:rPr dirty="0" sz="1100" spc="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incentivos</a:t>
            </a:r>
            <a:r>
              <a:rPr dirty="0" sz="1100" spc="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que</a:t>
            </a:r>
            <a:r>
              <a:rPr dirty="0" sz="1100" spc="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influyen</a:t>
            </a:r>
            <a:r>
              <a:rPr dirty="0" sz="1100" spc="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en</a:t>
            </a:r>
            <a:r>
              <a:rPr dirty="0" sz="1100" spc="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decisiones</a:t>
            </a:r>
            <a:r>
              <a:rPr dirty="0" sz="1100" spc="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 Light"/>
                <a:cs typeface="Suisse Int'l Light"/>
              </a:rPr>
              <a:t>clave</a:t>
            </a:r>
            <a:endParaRPr sz="1100">
              <a:latin typeface="Suisse Int'l Light"/>
              <a:cs typeface="Suisse Int'l Light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1136506" y="6573731"/>
            <a:ext cx="3925570" cy="115760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450">
                <a:solidFill>
                  <a:srgbClr val="141818"/>
                </a:solidFill>
                <a:latin typeface="Suisse Int'l Medium"/>
                <a:cs typeface="Suisse Int'l Medium"/>
              </a:rPr>
              <a:t>¿Cómo</a:t>
            </a:r>
            <a:r>
              <a:rPr dirty="0" sz="2450" spc="70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2450">
                <a:solidFill>
                  <a:srgbClr val="141818"/>
                </a:solidFill>
                <a:latin typeface="Suisse Int'l Medium"/>
                <a:cs typeface="Suisse Int'l Medium"/>
              </a:rPr>
              <a:t>se</a:t>
            </a:r>
            <a:r>
              <a:rPr dirty="0" sz="2450" spc="8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2450" spc="-10">
                <a:solidFill>
                  <a:srgbClr val="141818"/>
                </a:solidFill>
                <a:latin typeface="Suisse Int'l Medium"/>
                <a:cs typeface="Suisse Int'l Medium"/>
              </a:rPr>
              <a:t>aprende?</a:t>
            </a:r>
            <a:endParaRPr sz="2450">
              <a:latin typeface="Suisse Int'l Medium"/>
              <a:cs typeface="Suisse Int'l Medium"/>
            </a:endParaRPr>
          </a:p>
          <a:p>
            <a:pPr marL="97790" indent="-85090">
              <a:lnSpc>
                <a:spcPct val="100000"/>
              </a:lnSpc>
              <a:spcBef>
                <a:spcPts val="1515"/>
              </a:spcBef>
              <a:buChar char="-"/>
              <a:tabLst>
                <a:tab pos="97790" algn="l"/>
              </a:tabLst>
            </a:pP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Calendario</a:t>
            </a:r>
            <a:r>
              <a:rPr dirty="0" sz="1100" spc="2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de</a:t>
            </a:r>
            <a:r>
              <a:rPr dirty="0" sz="1100" spc="1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auditorías</a:t>
            </a:r>
            <a:r>
              <a:rPr dirty="0" sz="1100" spc="2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 Light"/>
                <a:cs typeface="Suisse Int'l Light"/>
              </a:rPr>
              <a:t>decisorias</a:t>
            </a:r>
            <a:endParaRPr sz="1100">
              <a:latin typeface="Suisse Int'l Light"/>
              <a:cs typeface="Suisse Int'l Light"/>
            </a:endParaRPr>
          </a:p>
          <a:p>
            <a:pPr marL="97790" indent="-85090">
              <a:lnSpc>
                <a:spcPct val="100000"/>
              </a:lnSpc>
              <a:spcBef>
                <a:spcPts val="229"/>
              </a:spcBef>
              <a:buChar char="-"/>
              <a:tabLst>
                <a:tab pos="97790" algn="l"/>
              </a:tabLst>
            </a:pP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Sistema</a:t>
            </a:r>
            <a:r>
              <a:rPr dirty="0" sz="1100" spc="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de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documentación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de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razonamientos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y</a:t>
            </a:r>
            <a:r>
              <a:rPr dirty="0" sz="1100" spc="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 Light"/>
                <a:cs typeface="Suisse Int'l Light"/>
              </a:rPr>
              <a:t>predicciones</a:t>
            </a:r>
            <a:endParaRPr sz="1100">
              <a:latin typeface="Suisse Int'l Light"/>
              <a:cs typeface="Suisse Int'l Light"/>
            </a:endParaRPr>
          </a:p>
          <a:p>
            <a:pPr marL="97790" indent="-85090">
              <a:lnSpc>
                <a:spcPct val="100000"/>
              </a:lnSpc>
              <a:spcBef>
                <a:spcPts val="229"/>
              </a:spcBef>
              <a:buChar char="-"/>
              <a:tabLst>
                <a:tab pos="97790" algn="l"/>
              </a:tabLst>
            </a:pP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Mecanismos</a:t>
            </a:r>
            <a:r>
              <a:rPr dirty="0" sz="1100" spc="5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de</a:t>
            </a:r>
            <a:r>
              <a:rPr dirty="0" sz="1100" spc="5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retroalimentación</a:t>
            </a:r>
            <a:r>
              <a:rPr dirty="0" sz="1100" spc="5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 Light"/>
                <a:cs typeface="Suisse Int'l Light"/>
              </a:rPr>
              <a:t>calibrada</a:t>
            </a:r>
            <a:endParaRPr sz="1100">
              <a:latin typeface="Suisse Int'l Light"/>
              <a:cs typeface="Suisse Int'l Light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1136506" y="1115512"/>
            <a:ext cx="3401060" cy="115760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450" spc="-10">
                <a:solidFill>
                  <a:srgbClr val="141818"/>
                </a:solidFill>
                <a:latin typeface="Suisse Int'l Medium"/>
                <a:cs typeface="Suisse Int'l Medium"/>
              </a:rPr>
              <a:t>Mitigación</a:t>
            </a:r>
            <a:endParaRPr sz="2450">
              <a:latin typeface="Suisse Int'l Medium"/>
              <a:cs typeface="Suisse Int'l Medium"/>
            </a:endParaRPr>
          </a:p>
          <a:p>
            <a:pPr marL="97790" indent="-85090">
              <a:lnSpc>
                <a:spcPct val="100000"/>
              </a:lnSpc>
              <a:spcBef>
                <a:spcPts val="1515"/>
              </a:spcBef>
              <a:buChar char="-"/>
              <a:tabLst>
                <a:tab pos="97790" algn="l"/>
              </a:tabLst>
            </a:pPr>
            <a:r>
              <a:rPr dirty="0" sz="1100" spc="-10">
                <a:solidFill>
                  <a:srgbClr val="141818"/>
                </a:solidFill>
                <a:latin typeface="Suisse Int'l Light"/>
                <a:cs typeface="Suisse Int'l Light"/>
              </a:rPr>
              <a:t>Técnicas</a:t>
            </a:r>
            <a:r>
              <a:rPr dirty="0" sz="1100" spc="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para</a:t>
            </a:r>
            <a:r>
              <a:rPr dirty="0" sz="1100" spc="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contrarrestar</a:t>
            </a:r>
            <a:r>
              <a:rPr dirty="0" sz="1100" spc="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sesgos</a:t>
            </a:r>
            <a:r>
              <a:rPr dirty="0" sz="1100" spc="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 Light"/>
                <a:cs typeface="Suisse Int'l Light"/>
              </a:rPr>
              <a:t>principales</a:t>
            </a:r>
            <a:endParaRPr sz="1100">
              <a:latin typeface="Suisse Int'l Light"/>
              <a:cs typeface="Suisse Int'l Light"/>
            </a:endParaRPr>
          </a:p>
          <a:p>
            <a:pPr marL="97790" indent="-85090">
              <a:lnSpc>
                <a:spcPct val="100000"/>
              </a:lnSpc>
              <a:spcBef>
                <a:spcPts val="229"/>
              </a:spcBef>
              <a:buChar char="-"/>
              <a:tabLst>
                <a:tab pos="97790" algn="l"/>
              </a:tabLst>
            </a:pP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Métodos</a:t>
            </a:r>
            <a:r>
              <a:rPr dirty="0" sz="1100" spc="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de</a:t>
            </a:r>
            <a:r>
              <a:rPr dirty="0" sz="1100" spc="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triangulación</a:t>
            </a:r>
            <a:r>
              <a:rPr dirty="0" sz="1100" spc="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informativa</a:t>
            </a:r>
            <a:r>
              <a:rPr dirty="0" sz="1100" spc="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y</a:t>
            </a:r>
            <a:r>
              <a:rPr dirty="0" sz="1100" spc="3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 Light"/>
                <a:cs typeface="Suisse Int'l Light"/>
              </a:rPr>
              <a:t>metodológica</a:t>
            </a:r>
            <a:endParaRPr sz="1100">
              <a:latin typeface="Suisse Int'l Light"/>
              <a:cs typeface="Suisse Int'l Light"/>
            </a:endParaRPr>
          </a:p>
          <a:p>
            <a:pPr marL="97790" indent="-85090">
              <a:lnSpc>
                <a:spcPct val="100000"/>
              </a:lnSpc>
              <a:spcBef>
                <a:spcPts val="229"/>
              </a:spcBef>
              <a:buChar char="-"/>
              <a:tabLst>
                <a:tab pos="97790" algn="l"/>
              </a:tabLst>
            </a:pP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Protocolos</a:t>
            </a:r>
            <a:r>
              <a:rPr dirty="0" sz="1100" spc="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de</a:t>
            </a:r>
            <a:r>
              <a:rPr dirty="0" sz="1100" spc="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pre-mortem</a:t>
            </a:r>
            <a:r>
              <a:rPr dirty="0" sz="1100" spc="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y</a:t>
            </a:r>
            <a:r>
              <a:rPr dirty="0" sz="1100" spc="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análisis</a:t>
            </a:r>
            <a:r>
              <a:rPr dirty="0" sz="1100" spc="2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 Light"/>
                <a:cs typeface="Suisse Int'l Light"/>
              </a:rPr>
              <a:t>contrafáctico</a:t>
            </a:r>
            <a:endParaRPr sz="1100">
              <a:latin typeface="Suisse Int'l Light"/>
              <a:cs typeface="Suisse Int'l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Qualitas_VM</dc:title>
  <dcterms:created xsi:type="dcterms:W3CDTF">2025-04-21T14:15:35Z</dcterms:created>
  <dcterms:modified xsi:type="dcterms:W3CDTF">2025-04-21T14:15:35Z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2025-04-21T00:00:00Z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2025-04-21T00:00:00Z</vt:filetime>
  </property>
  <property fmtid="{D5CDD505-2E9C-101B-9397-08002B2CF9AE}" pid="5" name="Producer">
    <vt:lpwstr>Adobe PDF library 17.00</vt:lpwstr>
  </property>
</Properties>
</file>