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0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9090724"/>
            <a:ext cx="285750" cy="29222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Canvas</a:t>
            </a:r>
            <a:r>
              <a:rPr dirty="0" sz="2050" spc="-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Datos</a:t>
            </a:r>
            <a:r>
              <a:rPr dirty="0" sz="2050" spc="-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a</a:t>
            </a:r>
            <a:r>
              <a:rPr dirty="0" sz="2050" spc="-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Insights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052637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252680" y="978346"/>
            <a:ext cx="16692244" cy="10518775"/>
            <a:chOff x="2252680" y="978346"/>
            <a:chExt cx="16692244" cy="10518775"/>
          </a:xfrm>
        </p:grpSpPr>
        <p:sp>
          <p:nvSpPr>
            <p:cNvPr id="7" name="object 7" descr=""/>
            <p:cNvSpPr/>
            <p:nvPr/>
          </p:nvSpPr>
          <p:spPr>
            <a:xfrm>
              <a:off x="10598664" y="978346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19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598664" y="1037591"/>
              <a:ext cx="0" cy="10420350"/>
            </a:xfrm>
            <a:custGeom>
              <a:avLst/>
              <a:gdLst/>
              <a:ahLst/>
              <a:cxnLst/>
              <a:rect l="l" t="t" r="r" b="b"/>
              <a:pathLst>
                <a:path w="0" h="10420350">
                  <a:moveTo>
                    <a:pt x="0" y="0"/>
                  </a:moveTo>
                  <a:lnTo>
                    <a:pt x="0" y="10419966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0598664" y="11477326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252680" y="4621665"/>
              <a:ext cx="20320" cy="0"/>
            </a:xfrm>
            <a:custGeom>
              <a:avLst/>
              <a:gdLst/>
              <a:ahLst/>
              <a:cxnLst/>
              <a:rect l="l" t="t" r="r" b="b"/>
              <a:pathLst>
                <a:path w="20319" h="0">
                  <a:moveTo>
                    <a:pt x="0" y="0"/>
                  </a:moveTo>
                  <a:lnTo>
                    <a:pt x="19700" y="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311749" y="4621665"/>
              <a:ext cx="16593819" cy="0"/>
            </a:xfrm>
            <a:custGeom>
              <a:avLst/>
              <a:gdLst/>
              <a:ahLst/>
              <a:cxnLst/>
              <a:rect l="l" t="t" r="r" b="b"/>
              <a:pathLst>
                <a:path w="16593819" h="0">
                  <a:moveTo>
                    <a:pt x="0" y="0"/>
                  </a:moveTo>
                  <a:lnTo>
                    <a:pt x="16593507" y="0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8924944" y="4621665"/>
              <a:ext cx="20320" cy="0"/>
            </a:xfrm>
            <a:custGeom>
              <a:avLst/>
              <a:gdLst/>
              <a:ahLst/>
              <a:cxnLst/>
              <a:rect l="l" t="t" r="r" b="b"/>
              <a:pathLst>
                <a:path w="20319" h="0">
                  <a:moveTo>
                    <a:pt x="0" y="0"/>
                  </a:moveTo>
                  <a:lnTo>
                    <a:pt x="19700" y="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252680" y="8337078"/>
              <a:ext cx="20320" cy="0"/>
            </a:xfrm>
            <a:custGeom>
              <a:avLst/>
              <a:gdLst/>
              <a:ahLst/>
              <a:cxnLst/>
              <a:rect l="l" t="t" r="r" b="b"/>
              <a:pathLst>
                <a:path w="20319" h="0">
                  <a:moveTo>
                    <a:pt x="0" y="0"/>
                  </a:moveTo>
                  <a:lnTo>
                    <a:pt x="19700" y="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311749" y="8337078"/>
              <a:ext cx="16593819" cy="0"/>
            </a:xfrm>
            <a:custGeom>
              <a:avLst/>
              <a:gdLst/>
              <a:ahLst/>
              <a:cxnLst/>
              <a:rect l="l" t="t" r="r" b="b"/>
              <a:pathLst>
                <a:path w="16593819" h="0">
                  <a:moveTo>
                    <a:pt x="0" y="0"/>
                  </a:moveTo>
                  <a:lnTo>
                    <a:pt x="16593507" y="0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8924944" y="8337078"/>
              <a:ext cx="20320" cy="0"/>
            </a:xfrm>
            <a:custGeom>
              <a:avLst/>
              <a:gdLst/>
              <a:ahLst/>
              <a:cxnLst/>
              <a:rect l="l" t="t" r="r" b="b"/>
              <a:pathLst>
                <a:path w="20319" h="0">
                  <a:moveTo>
                    <a:pt x="0" y="0"/>
                  </a:moveTo>
                  <a:lnTo>
                    <a:pt x="19700" y="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2239984" y="1137183"/>
            <a:ext cx="2948940" cy="3092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Ecología</a:t>
            </a:r>
            <a:r>
              <a:rPr dirty="0" sz="1850" spc="2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de</a:t>
            </a:r>
            <a:r>
              <a:rPr dirty="0" sz="1850" spc="3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la</a:t>
            </a:r>
            <a:r>
              <a:rPr dirty="0" sz="1850" spc="2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información</a:t>
            </a:r>
            <a:endParaRPr sz="1850">
              <a:latin typeface="Suisse Int'l Medium"/>
              <a:cs typeface="Suisse Int'l Medium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239984" y="1598953"/>
            <a:ext cx="1680210" cy="61658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54940" indent="-142240">
              <a:lnSpc>
                <a:spcPct val="100000"/>
              </a:lnSpc>
              <a:spcBef>
                <a:spcPts val="325"/>
              </a:spcBef>
              <a:buChar char="-"/>
              <a:tabLst>
                <a:tab pos="15494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Datos</a:t>
            </a:r>
            <a:r>
              <a:rPr dirty="0" sz="1100" spc="1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utilizados</a:t>
            </a:r>
            <a:endParaRPr sz="1100">
              <a:latin typeface="Suisse Int'l Light"/>
              <a:cs typeface="Suisse Int'l Light"/>
            </a:endParaRPr>
          </a:p>
          <a:p>
            <a:pPr marL="154940" indent="-142240">
              <a:lnSpc>
                <a:spcPct val="100000"/>
              </a:lnSpc>
              <a:spcBef>
                <a:spcPts val="234"/>
              </a:spcBef>
              <a:buChar char="-"/>
              <a:tabLst>
                <a:tab pos="154940" algn="l"/>
              </a:tabLst>
            </a:pPr>
            <a:r>
              <a:rPr dirty="0" sz="1100">
                <a:solidFill>
                  <a:srgbClr val="141818"/>
                </a:solidFill>
                <a:latin typeface="Suisse Int'l Light"/>
                <a:cs typeface="Suisse Int'l Light"/>
              </a:rPr>
              <a:t>Información</a:t>
            </a:r>
            <a:r>
              <a:rPr dirty="0" sz="1100" spc="5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subutilizada</a:t>
            </a:r>
            <a:endParaRPr sz="1100">
              <a:latin typeface="Suisse Int'l Light"/>
              <a:cs typeface="Suisse Int'l Light"/>
            </a:endParaRPr>
          </a:p>
          <a:p>
            <a:pPr marL="154940" indent="-142240">
              <a:lnSpc>
                <a:spcPct val="100000"/>
              </a:lnSpc>
              <a:spcBef>
                <a:spcPts val="229"/>
              </a:spcBef>
              <a:buChar char="-"/>
              <a:tabLst>
                <a:tab pos="154940" algn="l"/>
              </a:tabLst>
            </a:pPr>
            <a:r>
              <a:rPr dirty="0" sz="1100" spc="-10">
                <a:solidFill>
                  <a:srgbClr val="141818"/>
                </a:solidFill>
                <a:latin typeface="Suisse Int'l Light"/>
                <a:cs typeface="Suisse Int'l Light"/>
              </a:rPr>
              <a:t>Supuestos</a:t>
            </a:r>
            <a:endParaRPr sz="1100">
              <a:latin typeface="Suisse Int'l Light"/>
              <a:cs typeface="Suisse Int'l Light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239976" y="5097510"/>
            <a:ext cx="2918460" cy="3092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Fuentes </a:t>
            </a: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complementarias</a:t>
            </a:r>
            <a:endParaRPr sz="1850">
              <a:latin typeface="Suisse Int'l Medium"/>
              <a:cs typeface="Suisse Int'l Medium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239976" y="5783098"/>
            <a:ext cx="13271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1: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239976" y="6681453"/>
            <a:ext cx="18034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2: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239976" y="7579809"/>
            <a:ext cx="18097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3: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239984" y="8812928"/>
            <a:ext cx="4074160" cy="3092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Aprendizajes</a:t>
            </a:r>
            <a:r>
              <a:rPr dirty="0" sz="1850" spc="1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Light"/>
                <a:cs typeface="Suisse Int'l Light"/>
              </a:rPr>
              <a:t>-internos</a:t>
            </a:r>
            <a:r>
              <a:rPr dirty="0" sz="1850" spc="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Light"/>
                <a:cs typeface="Suisse Int'l Light"/>
              </a:rPr>
              <a:t>y</a:t>
            </a:r>
            <a:r>
              <a:rPr dirty="0" sz="1850" spc="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Light"/>
                <a:cs typeface="Suisse Int'l Light"/>
              </a:rPr>
              <a:t>con</a:t>
            </a:r>
            <a:r>
              <a:rPr dirty="0" sz="1850" spc="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850" spc="-10">
                <a:solidFill>
                  <a:srgbClr val="141818"/>
                </a:solidFill>
                <a:latin typeface="Suisse Int'l Light"/>
                <a:cs typeface="Suisse Int'l Light"/>
              </a:rPr>
              <a:t>terceros-</a:t>
            </a:r>
            <a:endParaRPr sz="1850">
              <a:latin typeface="Suisse Int'l Light"/>
              <a:cs typeface="Suisse Int'l Light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239984" y="9498515"/>
            <a:ext cx="13271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1: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239984" y="10396871"/>
            <a:ext cx="18034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2: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239984" y="11295227"/>
            <a:ext cx="18097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3: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1153120" y="1137183"/>
            <a:ext cx="5897245" cy="3092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Preguntas fundamentales</a:t>
            </a:r>
            <a:r>
              <a:rPr dirty="0" sz="1850" spc="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Light"/>
                <a:cs typeface="Suisse Int'l Light"/>
              </a:rPr>
              <a:t>-que reorientan</a:t>
            </a:r>
            <a:r>
              <a:rPr dirty="0" sz="1850" spc="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Light"/>
                <a:cs typeface="Suisse Int'l Light"/>
              </a:rPr>
              <a:t>el</a:t>
            </a:r>
            <a:r>
              <a:rPr dirty="0" sz="1850" spc="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850" spc="-10">
                <a:solidFill>
                  <a:srgbClr val="141818"/>
                </a:solidFill>
                <a:latin typeface="Suisse Int'l Light"/>
                <a:cs typeface="Suisse Int'l Light"/>
              </a:rPr>
              <a:t>concepto-</a:t>
            </a:r>
            <a:endParaRPr sz="1850">
              <a:latin typeface="Suisse Int'l Light"/>
              <a:cs typeface="Suisse Int'l Light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1153120" y="1822770"/>
            <a:ext cx="13271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1: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1153120" y="2721126"/>
            <a:ext cx="18034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2: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1153120" y="3619482"/>
            <a:ext cx="18097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3: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1153120" y="5097510"/>
            <a:ext cx="2983865" cy="3092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Contradicciones</a:t>
            </a:r>
            <a:r>
              <a:rPr dirty="0" sz="1850" spc="3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evidentes</a:t>
            </a:r>
            <a:endParaRPr sz="1850">
              <a:latin typeface="Suisse Int'l Medium"/>
              <a:cs typeface="Suisse Int'l Medium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11153120" y="5783098"/>
            <a:ext cx="13271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1: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1153120" y="6681453"/>
            <a:ext cx="18034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2: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1153120" y="7579809"/>
            <a:ext cx="18097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3: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11153120" y="8812928"/>
            <a:ext cx="2524125" cy="3092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Acciones a </a:t>
            </a: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emprender</a:t>
            </a:r>
            <a:endParaRPr sz="1850">
              <a:latin typeface="Suisse Int'l Medium"/>
              <a:cs typeface="Suisse Int'l Medium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11153120" y="9498515"/>
            <a:ext cx="13271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1: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1153120" y="10396871"/>
            <a:ext cx="18034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2: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11153120" y="11295227"/>
            <a:ext cx="18097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3:</a:t>
            </a:r>
            <a:endParaRPr sz="1550">
              <a:latin typeface="Suisse Int'l Light"/>
              <a:cs typeface="Suisse Int'l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2025-04-21T14:15:46Z</dcterms:created>
  <dcterms:modified xsi:type="dcterms:W3CDTF">2025-04-21T14:15:46Z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