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1828756" y="633825"/>
          <a:ext cx="17231360" cy="11064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15635"/>
                <a:gridCol w="2853055"/>
                <a:gridCol w="2862579"/>
                <a:gridCol w="5715635"/>
              </a:tblGrid>
              <a:tr h="628650"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156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Necesidades</a:t>
                      </a:r>
                      <a:r>
                        <a:rPr dirty="0" sz="1500" spc="-3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 spc="-1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básicas</a:t>
                      </a:r>
                      <a:endParaRPr sz="150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198120">
                    <a:lnL w="9525">
                      <a:solidFill>
                        <a:srgbClr val="131718"/>
                      </a:solidFill>
                      <a:prstDash val="solid"/>
                    </a:lnL>
                    <a:lnT w="9525">
                      <a:solidFill>
                        <a:srgbClr val="131718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156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Causantes</a:t>
                      </a:r>
                      <a:r>
                        <a:rPr dirty="0" sz="1500" spc="-2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del</a:t>
                      </a:r>
                      <a:r>
                        <a:rPr dirty="0" sz="1500" spc="-2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 spc="-1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cambio</a:t>
                      </a:r>
                      <a:endParaRPr sz="150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198120">
                    <a:lnT w="9525">
                      <a:solidFill>
                        <a:srgbClr val="131718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1560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Potencial</a:t>
                      </a:r>
                      <a:r>
                        <a:rPr dirty="0" sz="1500" spc="-2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de</a:t>
                      </a:r>
                      <a:r>
                        <a:rPr dirty="0" sz="1500" spc="-1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 spc="-1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innovación</a:t>
                      </a:r>
                      <a:endParaRPr sz="150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198120"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</a:tr>
              <a:tr h="352552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7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30200" marR="2601595">
                        <a:lnSpc>
                          <a:spcPct val="117500"/>
                        </a:lnSpc>
                      </a:pP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¿Qué</a:t>
                      </a:r>
                      <a:r>
                        <a:rPr dirty="0" sz="1100" spc="3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necesidades</a:t>
                      </a:r>
                      <a:r>
                        <a:rPr dirty="0" sz="1100" spc="3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y</a:t>
                      </a:r>
                      <a:r>
                        <a:rPr dirty="0" sz="1100" spc="4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deseos</a:t>
                      </a:r>
                      <a:r>
                        <a:rPr dirty="0" sz="1100" spc="3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profundos</a:t>
                      </a:r>
                      <a:r>
                        <a:rPr dirty="0" sz="1100" spc="4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spc="-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del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consumidor</a:t>
                      </a:r>
                      <a:r>
                        <a:rPr dirty="0" sz="1100" spc="3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satisface</a:t>
                      </a:r>
                      <a:r>
                        <a:rPr dirty="0" sz="1100" spc="3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esta</a:t>
                      </a:r>
                      <a:r>
                        <a:rPr dirty="0" sz="1100" spc="3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tendencia?</a:t>
                      </a:r>
                      <a:endParaRPr sz="1100">
                        <a:latin typeface="Suisse Int'l"/>
                        <a:cs typeface="Suisse Int'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</a:pPr>
                      <a:r>
                        <a:rPr dirty="0" sz="1000" spc="-10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Ejemplos:</a:t>
                      </a:r>
                      <a:endParaRPr sz="1000">
                        <a:latin typeface="Suisse Int'l Light"/>
                        <a:cs typeface="Suisse Int'l Light"/>
                      </a:endParaRPr>
                    </a:p>
                    <a:p>
                      <a:pPr algn="just" marL="330200" marR="1190625">
                        <a:lnSpc>
                          <a:spcPct val="113799"/>
                        </a:lnSpc>
                      </a:pPr>
                      <a:r>
                        <a:rPr dirty="0" sz="1000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Estatus</a:t>
                      </a:r>
                      <a:r>
                        <a:rPr dirty="0" sz="1000" spc="20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 </a:t>
                      </a:r>
                      <a:r>
                        <a:rPr dirty="0" sz="1000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social,</a:t>
                      </a:r>
                      <a:r>
                        <a:rPr dirty="0" sz="1000" spc="20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 </a:t>
                      </a:r>
                      <a:r>
                        <a:rPr dirty="0" sz="1000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Superación</a:t>
                      </a:r>
                      <a:r>
                        <a:rPr dirty="0" sz="1000" spc="20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 </a:t>
                      </a:r>
                      <a:r>
                        <a:rPr dirty="0" sz="1000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personal,</a:t>
                      </a:r>
                      <a:r>
                        <a:rPr dirty="0" sz="1000" spc="25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 </a:t>
                      </a:r>
                      <a:r>
                        <a:rPr dirty="0" sz="1000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Entretenimiento,</a:t>
                      </a:r>
                      <a:r>
                        <a:rPr dirty="0" sz="1000" spc="20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 </a:t>
                      </a:r>
                      <a:r>
                        <a:rPr dirty="0" sz="1000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Emoción,</a:t>
                      </a:r>
                      <a:r>
                        <a:rPr dirty="0" sz="1000" spc="20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 </a:t>
                      </a:r>
                      <a:r>
                        <a:rPr dirty="0" sz="1000" spc="-10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Conexión, </a:t>
                      </a:r>
                      <a:r>
                        <a:rPr dirty="0" sz="1000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Seguridad,</a:t>
                      </a:r>
                      <a:r>
                        <a:rPr dirty="0" sz="1000" spc="30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 </a:t>
                      </a:r>
                      <a:r>
                        <a:rPr dirty="0" sz="1000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Identidad,</a:t>
                      </a:r>
                      <a:r>
                        <a:rPr dirty="0" sz="1000" spc="35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 </a:t>
                      </a:r>
                      <a:r>
                        <a:rPr dirty="0" sz="1000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Pertenencia,</a:t>
                      </a:r>
                      <a:r>
                        <a:rPr dirty="0" sz="1000" spc="30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 </a:t>
                      </a:r>
                      <a:r>
                        <a:rPr dirty="0" sz="1000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Interacción</a:t>
                      </a:r>
                      <a:r>
                        <a:rPr dirty="0" sz="1000" spc="35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 </a:t>
                      </a:r>
                      <a:r>
                        <a:rPr dirty="0" sz="1000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social,</a:t>
                      </a:r>
                      <a:r>
                        <a:rPr dirty="0" sz="1000" spc="30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 </a:t>
                      </a:r>
                      <a:r>
                        <a:rPr dirty="0" sz="1000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Creatividad,</a:t>
                      </a:r>
                      <a:r>
                        <a:rPr dirty="0" sz="1000" spc="35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 </a:t>
                      </a:r>
                      <a:r>
                        <a:rPr dirty="0" sz="1000" spc="-10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Justicia, </a:t>
                      </a:r>
                      <a:r>
                        <a:rPr dirty="0" sz="1000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Honestidad,</a:t>
                      </a:r>
                      <a:r>
                        <a:rPr dirty="0" sz="1000" spc="35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 </a:t>
                      </a:r>
                      <a:r>
                        <a:rPr dirty="0" sz="1000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Libertad,</a:t>
                      </a:r>
                      <a:r>
                        <a:rPr dirty="0" sz="1000" spc="35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 </a:t>
                      </a:r>
                      <a:r>
                        <a:rPr dirty="0" sz="1000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Reconocimiento,</a:t>
                      </a:r>
                      <a:r>
                        <a:rPr dirty="0" sz="1000" spc="40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 </a:t>
                      </a:r>
                      <a:r>
                        <a:rPr dirty="0" sz="1000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Sencillez,</a:t>
                      </a:r>
                      <a:r>
                        <a:rPr dirty="0" sz="1000" spc="35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 </a:t>
                      </a:r>
                      <a:r>
                        <a:rPr dirty="0" sz="1000" spc="-10">
                          <a:solidFill>
                            <a:srgbClr val="141818"/>
                          </a:solidFill>
                          <a:latin typeface="Suisse Int'l Light"/>
                          <a:cs typeface="Suisse Int'l Light"/>
                        </a:rPr>
                        <a:t>Transparencia</a:t>
                      </a:r>
                      <a:endParaRPr sz="1000">
                        <a:latin typeface="Suisse Int'l Light"/>
                        <a:cs typeface="Suisse Int'l Light"/>
                      </a:endParaRPr>
                    </a:p>
                  </a:txBody>
                  <a:tcPr marL="0" marR="0" marB="0" marT="136525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75920">
                        <a:lnSpc>
                          <a:spcPct val="100000"/>
                        </a:lnSpc>
                      </a:pP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¿Por</a:t>
                      </a:r>
                      <a:r>
                        <a:rPr dirty="0" sz="1100" spc="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qué</a:t>
                      </a:r>
                      <a:r>
                        <a:rPr dirty="0" sz="1100" spc="1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emerge</a:t>
                      </a:r>
                      <a:r>
                        <a:rPr dirty="0" sz="1100" spc="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ahora</a:t>
                      </a:r>
                      <a:r>
                        <a:rPr dirty="0" sz="1100" spc="1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esta</a:t>
                      </a:r>
                      <a:r>
                        <a:rPr dirty="0" sz="1100" spc="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tendencia?</a:t>
                      </a:r>
                      <a:endParaRPr sz="1100">
                        <a:latin typeface="Suisse Int'l"/>
                        <a:cs typeface="Suisse Int'l"/>
                      </a:endParaRPr>
                    </a:p>
                    <a:p>
                      <a:pPr marL="37592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¿Qué</a:t>
                      </a:r>
                      <a:r>
                        <a:rPr dirty="0" sz="1100" spc="1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está</a:t>
                      </a:r>
                      <a:r>
                        <a:rPr dirty="0" sz="1100" spc="1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cambiando?</a:t>
                      </a:r>
                      <a:endParaRPr sz="1100">
                        <a:latin typeface="Suisse Int'l"/>
                        <a:cs typeface="Suisse Int'l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05765">
                        <a:lnSpc>
                          <a:spcPct val="100000"/>
                        </a:lnSpc>
                      </a:pP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¿Cómo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y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dónde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se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podría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aplicar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esta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tendencia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en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el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proyecto?</a:t>
                      </a:r>
                      <a:endParaRPr sz="1100">
                        <a:latin typeface="Suisse Int'l"/>
                        <a:cs typeface="Suisse Int'l"/>
                      </a:endParaRPr>
                    </a:p>
                    <a:p>
                      <a:pPr marL="40576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¿Cómo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serán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los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cambios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más</a:t>
                      </a:r>
                      <a:r>
                        <a:rPr dirty="0" sz="1100" spc="3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profundos?</a:t>
                      </a:r>
                      <a:endParaRPr sz="1100">
                        <a:latin typeface="Suisse Int'l"/>
                        <a:cs typeface="Suisse Int'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05765">
                        <a:lnSpc>
                          <a:spcPct val="100000"/>
                        </a:lnSpc>
                      </a:pP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¿Qué</a:t>
                      </a:r>
                      <a:r>
                        <a:rPr dirty="0" sz="1100" spc="1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nuevos</a:t>
                      </a:r>
                      <a:r>
                        <a:rPr dirty="0" sz="1100" spc="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productos</a:t>
                      </a:r>
                      <a:r>
                        <a:rPr dirty="0" sz="1100" spc="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y</a:t>
                      </a:r>
                      <a:r>
                        <a:rPr dirty="0" sz="1100" spc="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servicios</a:t>
                      </a:r>
                      <a:r>
                        <a:rPr dirty="0" sz="1100" spc="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podrías</a:t>
                      </a:r>
                      <a:r>
                        <a:rPr dirty="0" sz="1100" spc="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crear</a:t>
                      </a:r>
                      <a:r>
                        <a:rPr dirty="0" sz="1100" spc="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a</a:t>
                      </a:r>
                      <a:r>
                        <a:rPr dirty="0" sz="1100" spc="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la</a:t>
                      </a:r>
                      <a:r>
                        <a:rPr dirty="0" sz="1100" spc="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luz</a:t>
                      </a:r>
                      <a:r>
                        <a:rPr dirty="0" sz="1100" spc="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de</a:t>
                      </a:r>
                      <a:r>
                        <a:rPr dirty="0" sz="1100" spc="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esto?</a:t>
                      </a:r>
                      <a:endParaRPr sz="1100">
                        <a:latin typeface="Suisse Int'l"/>
                        <a:cs typeface="Suisse Int'l"/>
                      </a:endParaRPr>
                    </a:p>
                    <a:p>
                      <a:pPr marL="405765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¿Cómo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adaptarás</a:t>
                      </a:r>
                      <a:r>
                        <a:rPr dirty="0" sz="1100" spc="3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tus</a:t>
                      </a:r>
                      <a:r>
                        <a:rPr dirty="0" sz="1100" spc="3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productos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y</a:t>
                      </a:r>
                      <a:r>
                        <a:rPr dirty="0" sz="1100" spc="3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servicios</a:t>
                      </a:r>
                      <a:r>
                        <a:rPr dirty="0" sz="1100" spc="3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actuales?</a:t>
                      </a:r>
                      <a:endParaRPr sz="1100">
                        <a:latin typeface="Suisse Int'l"/>
                        <a:cs typeface="Suisse Int'l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</a:tr>
              <a:tr h="9525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36525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Cambios</a:t>
                      </a:r>
                      <a:r>
                        <a:rPr dirty="0" sz="1100" spc="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a</a:t>
                      </a:r>
                      <a:r>
                        <a:rPr dirty="0" sz="1100" spc="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largo</a:t>
                      </a:r>
                      <a:r>
                        <a:rPr dirty="0" sz="1100" spc="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plazo:</a:t>
                      </a:r>
                      <a:endParaRPr sz="1100">
                        <a:latin typeface="Suisse Int'l"/>
                        <a:cs typeface="Suisse Int'l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743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Detonantes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del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cambio:</a:t>
                      </a:r>
                      <a:endParaRPr sz="1100">
                        <a:latin typeface="Suisse Int'l"/>
                        <a:cs typeface="Suisse Int'l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</a:tr>
              <a:tr h="257238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36525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31775">
                        <a:lnSpc>
                          <a:spcPct val="100000"/>
                        </a:lnSpc>
                        <a:spcBef>
                          <a:spcPts val="1660"/>
                        </a:spcBef>
                      </a:pPr>
                      <a:r>
                        <a:rPr dirty="0" sz="1500" spc="-30">
                          <a:latin typeface="Suisse Int'l Medium"/>
                          <a:cs typeface="Suisse Int'l Medium"/>
                        </a:rPr>
                        <a:t>Tu</a:t>
                      </a:r>
                      <a:r>
                        <a:rPr dirty="0" sz="1500" spc="-60"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 spc="-10">
                          <a:latin typeface="Suisse Int'l Medium"/>
                          <a:cs typeface="Suisse Int'l Medium"/>
                        </a:rPr>
                        <a:t>innovación:</a:t>
                      </a:r>
                      <a:endParaRPr sz="150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21082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T w="9525">
                      <a:solidFill>
                        <a:srgbClr val="131718"/>
                      </a:solidFill>
                      <a:prstDash val="solid"/>
                    </a:lnT>
                    <a:solidFill>
                      <a:srgbClr val="E2E3E4"/>
                    </a:solidFill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Expectativas</a:t>
                      </a:r>
                      <a:r>
                        <a:rPr dirty="0" sz="1500" spc="-4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de</a:t>
                      </a:r>
                      <a:r>
                        <a:rPr dirty="0" sz="1500" spc="-3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Consumo</a:t>
                      </a:r>
                      <a:r>
                        <a:rPr dirty="0" sz="1500" spc="-3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 spc="-1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emergentes</a:t>
                      </a:r>
                      <a:endParaRPr sz="150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163195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dirty="0" sz="1500" spc="-1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Inspiración</a:t>
                      </a:r>
                      <a:endParaRPr sz="150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163195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dirty="0" sz="150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¿Para</a:t>
                      </a:r>
                      <a:r>
                        <a:rPr dirty="0" sz="1500" spc="-85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500" spc="-10">
                          <a:solidFill>
                            <a:srgbClr val="FFFFFF"/>
                          </a:solidFill>
                          <a:latin typeface="Suisse Int'l Medium"/>
                          <a:cs typeface="Suisse Int'l Medium"/>
                        </a:rPr>
                        <a:t>quién?</a:t>
                      </a:r>
                      <a:endParaRPr sz="150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163195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solidFill>
                      <a:srgbClr val="000000"/>
                    </a:solidFill>
                  </a:tcPr>
                </a:tc>
              </a:tr>
              <a:tr h="2756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30200" marR="1718310">
                        <a:lnSpc>
                          <a:spcPct val="117500"/>
                        </a:lnSpc>
                      </a:pP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¿Qué</a:t>
                      </a:r>
                      <a:r>
                        <a:rPr dirty="0" sz="1100" spc="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nuevas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necesidades,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deseos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y</a:t>
                      </a:r>
                      <a:r>
                        <a:rPr dirty="0" sz="1100" spc="2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expectativas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de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spc="-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los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consumidores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se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crean</a:t>
                      </a:r>
                      <a:r>
                        <a:rPr dirty="0" sz="1100" spc="3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con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los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cambios</a:t>
                      </a:r>
                      <a:r>
                        <a:rPr dirty="0" sz="1100" spc="3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identificados anteriormente?</a:t>
                      </a:r>
                      <a:endParaRPr sz="1100">
                        <a:latin typeface="Suisse Int'l"/>
                        <a:cs typeface="Suisse Int'l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057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¿Cuáles</a:t>
                      </a:r>
                      <a:r>
                        <a:rPr dirty="0" sz="1100" spc="3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(nuevos)</a:t>
                      </a:r>
                      <a:r>
                        <a:rPr dirty="0" sz="1100" spc="3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grupos</a:t>
                      </a:r>
                      <a:r>
                        <a:rPr dirty="0" sz="1100" spc="3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de</a:t>
                      </a:r>
                      <a:r>
                        <a:rPr dirty="0" sz="1100" spc="3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clientes</a:t>
                      </a:r>
                      <a:r>
                        <a:rPr dirty="0" sz="1100" spc="3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podrían</a:t>
                      </a:r>
                      <a:r>
                        <a:rPr dirty="0" sz="1100" spc="3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aplicar</a:t>
                      </a:r>
                      <a:r>
                        <a:rPr dirty="0" sz="1100" spc="3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esta</a:t>
                      </a:r>
                      <a:r>
                        <a:rPr dirty="0" sz="1100" spc="3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tendencia?</a:t>
                      </a:r>
                      <a:endParaRPr sz="1100">
                        <a:latin typeface="Suisse Int'l"/>
                        <a:cs typeface="Suisse Int'l"/>
                      </a:endParaRPr>
                    </a:p>
                    <a:p>
                      <a:pPr marL="40576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¿Cómo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están</a:t>
                      </a:r>
                      <a:r>
                        <a:rPr dirty="0" sz="1100" spc="3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otras</a:t>
                      </a:r>
                      <a:r>
                        <a:rPr dirty="0" sz="1100" spc="3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empresas</a:t>
                      </a:r>
                      <a:r>
                        <a:rPr dirty="0" sz="1100" spc="3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aplicando</a:t>
                      </a:r>
                      <a:r>
                        <a:rPr dirty="0" sz="1100" spc="25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esta</a:t>
                      </a:r>
                      <a:r>
                        <a:rPr dirty="0" sz="1100" spc="3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100" spc="-10">
                          <a:solidFill>
                            <a:srgbClr val="141818"/>
                          </a:solidFill>
                          <a:latin typeface="Suisse Int'l"/>
                          <a:cs typeface="Suisse Int'l"/>
                        </a:rPr>
                        <a:t>tendencia?</a:t>
                      </a:r>
                      <a:endParaRPr sz="1100">
                        <a:latin typeface="Suisse Int'l"/>
                        <a:cs typeface="Suisse Int'l"/>
                      </a:endParaRPr>
                    </a:p>
                  </a:txBody>
                  <a:tcPr marL="0" marR="0" marB="0" marT="0">
                    <a:lnL w="9525">
                      <a:solidFill>
                        <a:srgbClr val="131718"/>
                      </a:solidFill>
                      <a:prstDash val="solid"/>
                    </a:lnL>
                    <a:lnR w="9525">
                      <a:solidFill>
                        <a:srgbClr val="131718"/>
                      </a:solidFill>
                      <a:prstDash val="solid"/>
                    </a:lnR>
                    <a:lnB w="9525">
                      <a:solidFill>
                        <a:srgbClr val="13171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3" name="object 3" descr=""/>
          <p:cNvGrpSpPr/>
          <p:nvPr/>
        </p:nvGrpSpPr>
        <p:grpSpPr>
          <a:xfrm>
            <a:off x="0" y="12337774"/>
            <a:ext cx="20104735" cy="1065530"/>
            <a:chOff x="0" y="12337774"/>
            <a:chExt cx="20104735" cy="1065530"/>
          </a:xfrm>
        </p:grpSpPr>
        <p:sp>
          <p:nvSpPr>
            <p:cNvPr id="4" name="object 4" descr=""/>
            <p:cNvSpPr/>
            <p:nvPr/>
          </p:nvSpPr>
          <p:spPr>
            <a:xfrm>
              <a:off x="0" y="12337774"/>
              <a:ext cx="20104735" cy="1065530"/>
            </a:xfrm>
            <a:custGeom>
              <a:avLst/>
              <a:gdLst/>
              <a:ahLst/>
              <a:cxnLst/>
              <a:rect l="l" t="t" r="r" b="b"/>
              <a:pathLst>
                <a:path w="20104735" h="1065530">
                  <a:moveTo>
                    <a:pt x="20104109" y="0"/>
                  </a:moveTo>
                  <a:lnTo>
                    <a:pt x="0" y="0"/>
                  </a:lnTo>
                  <a:lnTo>
                    <a:pt x="0" y="1064985"/>
                  </a:lnTo>
                  <a:lnTo>
                    <a:pt x="20104109" y="1064985"/>
                  </a:lnTo>
                  <a:lnTo>
                    <a:pt x="20104109" y="0"/>
                  </a:lnTo>
                  <a:close/>
                </a:path>
              </a:pathLst>
            </a:custGeom>
            <a:solidFill>
              <a:srgbClr val="DCDDD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952339" y="12764939"/>
              <a:ext cx="262890" cy="434340"/>
            </a:xfrm>
            <a:custGeom>
              <a:avLst/>
              <a:gdLst/>
              <a:ahLst/>
              <a:cxnLst/>
              <a:rect l="l" t="t" r="r" b="b"/>
              <a:pathLst>
                <a:path w="262890" h="434340">
                  <a:moveTo>
                    <a:pt x="50158" y="0"/>
                  </a:moveTo>
                  <a:lnTo>
                    <a:pt x="34153" y="0"/>
                  </a:lnTo>
                  <a:lnTo>
                    <a:pt x="19205" y="1138"/>
                  </a:lnTo>
                  <a:lnTo>
                    <a:pt x="8533" y="4553"/>
                  </a:lnTo>
                  <a:lnTo>
                    <a:pt x="2132" y="10249"/>
                  </a:lnTo>
                  <a:lnTo>
                    <a:pt x="0" y="18227"/>
                  </a:lnTo>
                  <a:lnTo>
                    <a:pt x="0" y="416056"/>
                  </a:lnTo>
                  <a:lnTo>
                    <a:pt x="34153" y="434299"/>
                  </a:lnTo>
                  <a:lnTo>
                    <a:pt x="41017" y="434299"/>
                  </a:lnTo>
                  <a:lnTo>
                    <a:pt x="79772" y="391509"/>
                  </a:lnTo>
                  <a:lnTo>
                    <a:pt x="234258" y="391509"/>
                  </a:lnTo>
                  <a:lnTo>
                    <a:pt x="246057" y="371246"/>
                  </a:lnTo>
                  <a:lnTo>
                    <a:pt x="248158" y="365323"/>
                  </a:lnTo>
                  <a:lnTo>
                    <a:pt x="131081" y="365323"/>
                  </a:lnTo>
                  <a:lnTo>
                    <a:pt x="117893" y="363224"/>
                  </a:lnTo>
                  <a:lnTo>
                    <a:pt x="105712" y="356927"/>
                  </a:lnTo>
                  <a:lnTo>
                    <a:pt x="94527" y="346427"/>
                  </a:lnTo>
                  <a:lnTo>
                    <a:pt x="84327" y="331721"/>
                  </a:lnTo>
                  <a:lnTo>
                    <a:pt x="84327" y="204604"/>
                  </a:lnTo>
                  <a:lnTo>
                    <a:pt x="94100" y="199875"/>
                  </a:lnTo>
                  <a:lnTo>
                    <a:pt x="104005" y="196493"/>
                  </a:lnTo>
                  <a:lnTo>
                    <a:pt x="114047" y="194462"/>
                  </a:lnTo>
                  <a:lnTo>
                    <a:pt x="124233" y="193784"/>
                  </a:lnTo>
                  <a:lnTo>
                    <a:pt x="245991" y="193784"/>
                  </a:lnTo>
                  <a:lnTo>
                    <a:pt x="244930" y="190962"/>
                  </a:lnTo>
                  <a:lnTo>
                    <a:pt x="231090" y="168410"/>
                  </a:lnTo>
                  <a:lnTo>
                    <a:pt x="213694" y="150330"/>
                  </a:lnTo>
                  <a:lnTo>
                    <a:pt x="204835" y="144769"/>
                  </a:lnTo>
                  <a:lnTo>
                    <a:pt x="84327" y="144769"/>
                  </a:lnTo>
                  <a:lnTo>
                    <a:pt x="84327" y="18227"/>
                  </a:lnTo>
                  <a:lnTo>
                    <a:pt x="82188" y="10249"/>
                  </a:lnTo>
                  <a:lnTo>
                    <a:pt x="75777" y="4553"/>
                  </a:lnTo>
                  <a:lnTo>
                    <a:pt x="65098" y="1138"/>
                  </a:lnTo>
                  <a:lnTo>
                    <a:pt x="50158" y="0"/>
                  </a:lnTo>
                  <a:close/>
                </a:path>
                <a:path w="262890" h="434340">
                  <a:moveTo>
                    <a:pt x="234258" y="391509"/>
                  </a:moveTo>
                  <a:lnTo>
                    <a:pt x="79772" y="391509"/>
                  </a:lnTo>
                  <a:lnTo>
                    <a:pt x="85533" y="400506"/>
                  </a:lnTo>
                  <a:lnTo>
                    <a:pt x="120733" y="427567"/>
                  </a:lnTo>
                  <a:lnTo>
                    <a:pt x="156124" y="434299"/>
                  </a:lnTo>
                  <a:lnTo>
                    <a:pt x="178683" y="431747"/>
                  </a:lnTo>
                  <a:lnTo>
                    <a:pt x="199031" y="424096"/>
                  </a:lnTo>
                  <a:lnTo>
                    <a:pt x="217164" y="411354"/>
                  </a:lnTo>
                  <a:lnTo>
                    <a:pt x="233083" y="393527"/>
                  </a:lnTo>
                  <a:lnTo>
                    <a:pt x="234258" y="391509"/>
                  </a:lnTo>
                  <a:close/>
                </a:path>
                <a:path w="262890" h="434340">
                  <a:moveTo>
                    <a:pt x="245991" y="193784"/>
                  </a:moveTo>
                  <a:lnTo>
                    <a:pt x="124233" y="193784"/>
                  </a:lnTo>
                  <a:lnTo>
                    <a:pt x="147430" y="199142"/>
                  </a:lnTo>
                  <a:lnTo>
                    <a:pt x="164004" y="215219"/>
                  </a:lnTo>
                  <a:lnTo>
                    <a:pt x="173951" y="242023"/>
                  </a:lnTo>
                  <a:lnTo>
                    <a:pt x="177267" y="279562"/>
                  </a:lnTo>
                  <a:lnTo>
                    <a:pt x="174375" y="317074"/>
                  </a:lnTo>
                  <a:lnTo>
                    <a:pt x="165705" y="343876"/>
                  </a:lnTo>
                  <a:lnTo>
                    <a:pt x="151270" y="359960"/>
                  </a:lnTo>
                  <a:lnTo>
                    <a:pt x="131081" y="365323"/>
                  </a:lnTo>
                  <a:lnTo>
                    <a:pt x="248158" y="365323"/>
                  </a:lnTo>
                  <a:lnTo>
                    <a:pt x="255330" y="345105"/>
                  </a:lnTo>
                  <a:lnTo>
                    <a:pt x="260896" y="315109"/>
                  </a:lnTo>
                  <a:lnTo>
                    <a:pt x="262753" y="281264"/>
                  </a:lnTo>
                  <a:lnTo>
                    <a:pt x="260770" y="247386"/>
                  </a:lnTo>
                  <a:lnTo>
                    <a:pt x="254826" y="217286"/>
                  </a:lnTo>
                  <a:lnTo>
                    <a:pt x="245991" y="193784"/>
                  </a:lnTo>
                  <a:close/>
                </a:path>
                <a:path w="262890" h="434340">
                  <a:moveTo>
                    <a:pt x="142444" y="127085"/>
                  </a:moveTo>
                  <a:lnTo>
                    <a:pt x="126201" y="128192"/>
                  </a:lnTo>
                  <a:lnTo>
                    <a:pt x="111101" y="131509"/>
                  </a:lnTo>
                  <a:lnTo>
                    <a:pt x="97143" y="137036"/>
                  </a:lnTo>
                  <a:lnTo>
                    <a:pt x="84327" y="144769"/>
                  </a:lnTo>
                  <a:lnTo>
                    <a:pt x="204835" y="144769"/>
                  </a:lnTo>
                  <a:lnTo>
                    <a:pt x="193123" y="137416"/>
                  </a:lnTo>
                  <a:lnTo>
                    <a:pt x="169375" y="129668"/>
                  </a:lnTo>
                  <a:lnTo>
                    <a:pt x="142444" y="127085"/>
                  </a:lnTo>
                  <a:close/>
                </a:path>
              </a:pathLst>
            </a:custGeom>
            <a:solidFill>
              <a:srgbClr val="4F545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46432" y="12546583"/>
              <a:ext cx="575961" cy="652651"/>
            </a:xfrm>
            <a:prstGeom prst="rect">
              <a:avLst/>
            </a:prstGeom>
          </p:spPr>
        </p:pic>
      </p:grpSp>
      <p:sp>
        <p:nvSpPr>
          <p:cNvPr id="7" name="object 7" descr=""/>
          <p:cNvSpPr txBox="1"/>
          <p:nvPr/>
        </p:nvSpPr>
        <p:spPr>
          <a:xfrm>
            <a:off x="17958356" y="12749627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378041" y="9267012"/>
            <a:ext cx="285750" cy="274637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Canvas</a:t>
            </a:r>
            <a:r>
              <a:rPr dirty="0" sz="2050" spc="-5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de</a:t>
            </a:r>
            <a:r>
              <a:rPr dirty="0" sz="2050" spc="-5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Tendencias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377352" y="4110600"/>
            <a:ext cx="266065" cy="80391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Desafío: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131818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Qualitas_VM</dc:title>
  <dcterms:created xsi:type="dcterms:W3CDTF">2025-04-21T16:13:48Z</dcterms:created>
  <dcterms:modified xsi:type="dcterms:W3CDTF">2025-04-21T16:13:48Z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2025-04-21T00:00:00Z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2025-04-21T00:00:00Z</vt:filetime>
  </property>
  <property fmtid="{D5CDD505-2E9C-101B-9397-08002B2CF9AE}" pid="5" name="Producer">
    <vt:lpwstr>Adobe PDF library 17.00</vt:lpwstr>
  </property>
</Properties>
</file>