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828756" y="633825"/>
          <a:ext cx="17231360" cy="1106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635"/>
                <a:gridCol w="2853055"/>
                <a:gridCol w="2862579"/>
                <a:gridCol w="5715635"/>
              </a:tblGrid>
              <a:tr h="62865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Necesidades</a:t>
                      </a:r>
                      <a:r>
                        <a:rPr dirty="0" sz="1500" spc="-3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básicas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98120">
                    <a:lnL w="9525">
                      <a:solidFill>
                        <a:srgbClr val="131718"/>
                      </a:solidFill>
                      <a:prstDash val="solid"/>
                    </a:lnL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Causantes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del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cambio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98120"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Potencial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</a:t>
                      </a:r>
                      <a:r>
                        <a:rPr dirty="0" sz="1500" spc="-1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innovación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98120"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352552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0" marR="2601595">
                        <a:lnSpc>
                          <a:spcPct val="1175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¿Qué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necesidades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y</a:t>
                      </a:r>
                      <a:r>
                        <a:rPr dirty="0" sz="1100" spc="4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deseos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profundos</a:t>
                      </a:r>
                      <a:r>
                        <a:rPr dirty="0" sz="1100" spc="4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del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consumidor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satisface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esta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tendencia?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dirty="0" sz="1000" spc="-1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Ejemplos:</a:t>
                      </a:r>
                      <a:endParaRPr sz="1000">
                        <a:latin typeface="Suisse Int'l Light"/>
                        <a:cs typeface="Suisse Int'l Light"/>
                      </a:endParaRPr>
                    </a:p>
                    <a:p>
                      <a:pPr algn="just" marL="330200" marR="1190625">
                        <a:lnSpc>
                          <a:spcPct val="113799"/>
                        </a:lnSpc>
                      </a:pP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Estatus</a:t>
                      </a:r>
                      <a:r>
                        <a:rPr dirty="0" sz="1000" spc="2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social,</a:t>
                      </a:r>
                      <a:r>
                        <a:rPr dirty="0" sz="1000" spc="2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Superación</a:t>
                      </a:r>
                      <a:r>
                        <a:rPr dirty="0" sz="1000" spc="2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personal,</a:t>
                      </a:r>
                      <a:r>
                        <a:rPr dirty="0" sz="1000" spc="25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Entretenimiento,</a:t>
                      </a:r>
                      <a:r>
                        <a:rPr dirty="0" sz="1000" spc="2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Emoción,</a:t>
                      </a:r>
                      <a:r>
                        <a:rPr dirty="0" sz="1000" spc="2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 spc="-1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Conexión,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Seguridad,</a:t>
                      </a:r>
                      <a:r>
                        <a:rPr dirty="0" sz="1000" spc="3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Identidad,</a:t>
                      </a:r>
                      <a:r>
                        <a:rPr dirty="0" sz="1000" spc="35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Pertenencia,</a:t>
                      </a:r>
                      <a:r>
                        <a:rPr dirty="0" sz="1000" spc="3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Interacción</a:t>
                      </a:r>
                      <a:r>
                        <a:rPr dirty="0" sz="1000" spc="35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social,</a:t>
                      </a:r>
                      <a:r>
                        <a:rPr dirty="0" sz="1000" spc="3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Creatividad,</a:t>
                      </a:r>
                      <a:r>
                        <a:rPr dirty="0" sz="1000" spc="35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 spc="-1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Justicia,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Honestidad,</a:t>
                      </a:r>
                      <a:r>
                        <a:rPr dirty="0" sz="1000" spc="35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Libertad,</a:t>
                      </a:r>
                      <a:r>
                        <a:rPr dirty="0" sz="1000" spc="35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Reconocimiento,</a:t>
                      </a:r>
                      <a:r>
                        <a:rPr dirty="0" sz="1000" spc="4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Sencillez,</a:t>
                      </a:r>
                      <a:r>
                        <a:rPr dirty="0" sz="1000" spc="35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 </a:t>
                      </a:r>
                      <a:r>
                        <a:rPr dirty="0" sz="1000" spc="-10">
                          <a:solidFill>
                            <a:srgbClr val="141818"/>
                          </a:solidFill>
                          <a:latin typeface="Suisse Int'l Light"/>
                          <a:cs typeface="Suisse Int'l Light"/>
                        </a:rPr>
                        <a:t>Transparencia</a:t>
                      </a:r>
                      <a:endParaRPr sz="1000">
                        <a:latin typeface="Suisse Int'l Light"/>
                        <a:cs typeface="Suisse Int'l Light"/>
                      </a:endParaRPr>
                    </a:p>
                  </a:txBody>
                  <a:tcPr marL="0" marR="0" marB="0" marT="13652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¿Por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qué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emerge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ahora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esta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tendencia?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3759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¿Qué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está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cambiando?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5765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¿Cómo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y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dónde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podría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aplicar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esta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tendencia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en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el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proyecto?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4057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¿Cómo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serán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los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cambios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más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profundos?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5765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¿Qué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nuevos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productos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y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servicios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podrías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crear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luz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esto?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40576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¿Cómo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adaptarás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tus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productos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y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servicios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actuales?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  <a:tr h="952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652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Cambios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largo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plazo: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Detonantes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del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cambio: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  <a:tr h="25723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652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dirty="0" sz="1500" spc="-30">
                          <a:latin typeface="Suisse Int'l Medium"/>
                          <a:cs typeface="Suisse Int'l Medium"/>
                        </a:rPr>
                        <a:t>Tu</a:t>
                      </a:r>
                      <a:r>
                        <a:rPr dirty="0" sz="1500" spc="-60"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latin typeface="Suisse Int'l Medium"/>
                          <a:cs typeface="Suisse Int'l Medium"/>
                        </a:rPr>
                        <a:t>innovación: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21082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E2E3E4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Expectativas</a:t>
                      </a:r>
                      <a:r>
                        <a:rPr dirty="0" sz="1500" spc="-4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</a:t>
                      </a:r>
                      <a:r>
                        <a:rPr dirty="0" sz="1500" spc="-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Consumo</a:t>
                      </a:r>
                      <a:r>
                        <a:rPr dirty="0" sz="1500" spc="-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emergentes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Inspiración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¿Para</a:t>
                      </a:r>
                      <a:r>
                        <a:rPr dirty="0" sz="1500" spc="-8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quién?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</a:tr>
              <a:tr h="2756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0" marR="1718310">
                        <a:lnSpc>
                          <a:spcPct val="1175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¿Qué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nuevas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necesidades,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deseos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y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expectativas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los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consumidores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crean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con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los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cambios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identificados anteriormente?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57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¿Cuáles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(nuevos)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grupos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clientes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podrían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aplicar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esta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tendencia?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4057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¿Cómo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están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otras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empresas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aplicando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esta</a:t>
                      </a:r>
                      <a:r>
                        <a:rPr dirty="0" sz="1100" spc="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tendencia?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 descr=""/>
          <p:cNvGrpSpPr/>
          <p:nvPr/>
        </p:nvGrpSpPr>
        <p:grpSpPr>
          <a:xfrm>
            <a:off x="0" y="12337774"/>
            <a:ext cx="20104735" cy="1065530"/>
            <a:chOff x="0" y="12337774"/>
            <a:chExt cx="20104735" cy="1065530"/>
          </a:xfrm>
        </p:grpSpPr>
        <p:sp>
          <p:nvSpPr>
            <p:cNvPr id="4" name="object 4" descr=""/>
            <p:cNvSpPr/>
            <p:nvPr/>
          </p:nvSpPr>
          <p:spPr>
            <a:xfrm>
              <a:off x="0" y="12337774"/>
              <a:ext cx="20104735" cy="1065530"/>
            </a:xfrm>
            <a:custGeom>
              <a:avLst/>
              <a:gdLst/>
              <a:ahLst/>
              <a:cxnLst/>
              <a:rect l="l" t="t" r="r" b="b"/>
              <a:pathLst>
                <a:path w="20104735" h="1065530">
                  <a:moveTo>
                    <a:pt x="20104109" y="0"/>
                  </a:moveTo>
                  <a:lnTo>
                    <a:pt x="0" y="0"/>
                  </a:lnTo>
                  <a:lnTo>
                    <a:pt x="0" y="1064985"/>
                  </a:lnTo>
                  <a:lnTo>
                    <a:pt x="20104109" y="1064985"/>
                  </a:lnTo>
                  <a:lnTo>
                    <a:pt x="20104109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52339" y="12764939"/>
              <a:ext cx="262890" cy="434340"/>
            </a:xfrm>
            <a:custGeom>
              <a:avLst/>
              <a:gdLst/>
              <a:ahLst/>
              <a:cxnLst/>
              <a:rect l="l" t="t" r="r" b="b"/>
              <a:pathLst>
                <a:path w="262890" h="434340">
                  <a:moveTo>
                    <a:pt x="50158" y="0"/>
                  </a:moveTo>
                  <a:lnTo>
                    <a:pt x="34153" y="0"/>
                  </a:lnTo>
                  <a:lnTo>
                    <a:pt x="19205" y="1138"/>
                  </a:lnTo>
                  <a:lnTo>
                    <a:pt x="8533" y="4553"/>
                  </a:lnTo>
                  <a:lnTo>
                    <a:pt x="2132" y="10249"/>
                  </a:lnTo>
                  <a:lnTo>
                    <a:pt x="0" y="18227"/>
                  </a:lnTo>
                  <a:lnTo>
                    <a:pt x="0" y="416056"/>
                  </a:lnTo>
                  <a:lnTo>
                    <a:pt x="34153" y="434299"/>
                  </a:lnTo>
                  <a:lnTo>
                    <a:pt x="41017" y="434299"/>
                  </a:lnTo>
                  <a:lnTo>
                    <a:pt x="79772" y="391509"/>
                  </a:lnTo>
                  <a:lnTo>
                    <a:pt x="234258" y="391509"/>
                  </a:lnTo>
                  <a:lnTo>
                    <a:pt x="246057" y="371246"/>
                  </a:lnTo>
                  <a:lnTo>
                    <a:pt x="248158" y="365323"/>
                  </a:lnTo>
                  <a:lnTo>
                    <a:pt x="131081" y="365323"/>
                  </a:lnTo>
                  <a:lnTo>
                    <a:pt x="117893" y="363224"/>
                  </a:lnTo>
                  <a:lnTo>
                    <a:pt x="105712" y="356927"/>
                  </a:lnTo>
                  <a:lnTo>
                    <a:pt x="94527" y="346427"/>
                  </a:lnTo>
                  <a:lnTo>
                    <a:pt x="84327" y="331721"/>
                  </a:lnTo>
                  <a:lnTo>
                    <a:pt x="84327" y="204604"/>
                  </a:lnTo>
                  <a:lnTo>
                    <a:pt x="94100" y="199875"/>
                  </a:lnTo>
                  <a:lnTo>
                    <a:pt x="104005" y="196493"/>
                  </a:lnTo>
                  <a:lnTo>
                    <a:pt x="114047" y="194462"/>
                  </a:lnTo>
                  <a:lnTo>
                    <a:pt x="124233" y="193784"/>
                  </a:lnTo>
                  <a:lnTo>
                    <a:pt x="245991" y="193784"/>
                  </a:lnTo>
                  <a:lnTo>
                    <a:pt x="244930" y="190962"/>
                  </a:lnTo>
                  <a:lnTo>
                    <a:pt x="231090" y="168410"/>
                  </a:lnTo>
                  <a:lnTo>
                    <a:pt x="213694" y="150330"/>
                  </a:lnTo>
                  <a:lnTo>
                    <a:pt x="204835" y="144769"/>
                  </a:lnTo>
                  <a:lnTo>
                    <a:pt x="84327" y="144769"/>
                  </a:lnTo>
                  <a:lnTo>
                    <a:pt x="84327" y="18227"/>
                  </a:lnTo>
                  <a:lnTo>
                    <a:pt x="82188" y="10249"/>
                  </a:lnTo>
                  <a:lnTo>
                    <a:pt x="75777" y="4553"/>
                  </a:lnTo>
                  <a:lnTo>
                    <a:pt x="65098" y="1138"/>
                  </a:lnTo>
                  <a:lnTo>
                    <a:pt x="50158" y="0"/>
                  </a:lnTo>
                  <a:close/>
                </a:path>
                <a:path w="262890" h="434340">
                  <a:moveTo>
                    <a:pt x="234258" y="391509"/>
                  </a:moveTo>
                  <a:lnTo>
                    <a:pt x="79772" y="391509"/>
                  </a:lnTo>
                  <a:lnTo>
                    <a:pt x="85533" y="400506"/>
                  </a:lnTo>
                  <a:lnTo>
                    <a:pt x="120733" y="427567"/>
                  </a:lnTo>
                  <a:lnTo>
                    <a:pt x="156124" y="434299"/>
                  </a:lnTo>
                  <a:lnTo>
                    <a:pt x="178683" y="431747"/>
                  </a:lnTo>
                  <a:lnTo>
                    <a:pt x="199031" y="424096"/>
                  </a:lnTo>
                  <a:lnTo>
                    <a:pt x="217164" y="411354"/>
                  </a:lnTo>
                  <a:lnTo>
                    <a:pt x="233083" y="393527"/>
                  </a:lnTo>
                  <a:lnTo>
                    <a:pt x="234258" y="391509"/>
                  </a:lnTo>
                  <a:close/>
                </a:path>
                <a:path w="262890" h="434340">
                  <a:moveTo>
                    <a:pt x="245991" y="193784"/>
                  </a:moveTo>
                  <a:lnTo>
                    <a:pt x="124233" y="193784"/>
                  </a:lnTo>
                  <a:lnTo>
                    <a:pt x="147430" y="199142"/>
                  </a:lnTo>
                  <a:lnTo>
                    <a:pt x="164004" y="215219"/>
                  </a:lnTo>
                  <a:lnTo>
                    <a:pt x="173951" y="242023"/>
                  </a:lnTo>
                  <a:lnTo>
                    <a:pt x="177267" y="279562"/>
                  </a:lnTo>
                  <a:lnTo>
                    <a:pt x="174375" y="317074"/>
                  </a:lnTo>
                  <a:lnTo>
                    <a:pt x="165705" y="343876"/>
                  </a:lnTo>
                  <a:lnTo>
                    <a:pt x="151270" y="359960"/>
                  </a:lnTo>
                  <a:lnTo>
                    <a:pt x="131081" y="365323"/>
                  </a:lnTo>
                  <a:lnTo>
                    <a:pt x="248158" y="365323"/>
                  </a:lnTo>
                  <a:lnTo>
                    <a:pt x="255330" y="345105"/>
                  </a:lnTo>
                  <a:lnTo>
                    <a:pt x="260896" y="315109"/>
                  </a:lnTo>
                  <a:lnTo>
                    <a:pt x="262753" y="281264"/>
                  </a:lnTo>
                  <a:lnTo>
                    <a:pt x="260770" y="247386"/>
                  </a:lnTo>
                  <a:lnTo>
                    <a:pt x="254826" y="217286"/>
                  </a:lnTo>
                  <a:lnTo>
                    <a:pt x="245991" y="193784"/>
                  </a:lnTo>
                  <a:close/>
                </a:path>
                <a:path w="262890" h="434340">
                  <a:moveTo>
                    <a:pt x="142444" y="127085"/>
                  </a:moveTo>
                  <a:lnTo>
                    <a:pt x="126201" y="128192"/>
                  </a:lnTo>
                  <a:lnTo>
                    <a:pt x="111101" y="131509"/>
                  </a:lnTo>
                  <a:lnTo>
                    <a:pt x="97143" y="137036"/>
                  </a:lnTo>
                  <a:lnTo>
                    <a:pt x="84327" y="144769"/>
                  </a:lnTo>
                  <a:lnTo>
                    <a:pt x="204835" y="144769"/>
                  </a:lnTo>
                  <a:lnTo>
                    <a:pt x="193123" y="137416"/>
                  </a:lnTo>
                  <a:lnTo>
                    <a:pt x="169375" y="129668"/>
                  </a:lnTo>
                  <a:lnTo>
                    <a:pt x="142444" y="127085"/>
                  </a:lnTo>
                  <a:close/>
                </a:path>
              </a:pathLst>
            </a:custGeom>
            <a:solidFill>
              <a:srgbClr val="4F545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432" y="12546583"/>
              <a:ext cx="575961" cy="652651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78041" y="9267012"/>
            <a:ext cx="285750" cy="27463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Canvas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Tendencias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77352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2025-04-21T16:13:48Z</dcterms:created>
  <dcterms:modified xsi:type="dcterms:W3CDTF">2025-04-21T16:13:48Z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