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5" y="8656674"/>
            <a:ext cx="285750" cy="33566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Laboratorio</a:t>
            </a:r>
            <a:r>
              <a:rPr dirty="0" sz="2050" spc="-4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3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Reinvención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56" y="4110600"/>
            <a:ext cx="266065" cy="80391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Desafío: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598540" y="646089"/>
          <a:ext cx="17676495" cy="73120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40800"/>
                <a:gridCol w="4790440"/>
                <a:gridCol w="3869054"/>
              </a:tblGrid>
              <a:tr h="1102995">
                <a:tc>
                  <a:txBody>
                    <a:bodyPr/>
                    <a:lstStyle/>
                    <a:p>
                      <a:pPr algn="ctr" marL="4206240">
                        <a:lnSpc>
                          <a:spcPts val="2305"/>
                        </a:lnSpc>
                      </a:pPr>
                      <a:r>
                        <a:rPr dirty="0" sz="245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Corto</a:t>
                      </a:r>
                      <a:r>
                        <a:rPr dirty="0" sz="2450" spc="35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2450" spc="-1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Plazo</a:t>
                      </a:r>
                      <a:endParaRPr sz="2450">
                        <a:latin typeface="Suisse Int'l Medium"/>
                        <a:cs typeface="Suisse Int'l Medium"/>
                      </a:endParaRPr>
                    </a:p>
                    <a:p>
                      <a:pPr algn="ctr" marL="420624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(0</a:t>
                      </a:r>
                      <a:r>
                        <a:rPr dirty="0" sz="1650" spc="2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-</a:t>
                      </a:r>
                      <a:r>
                        <a:rPr dirty="0" sz="1650" spc="2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2</a:t>
                      </a:r>
                      <a:r>
                        <a:rPr dirty="0" sz="1650" spc="2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50" spc="-2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años)</a:t>
                      </a:r>
                      <a:endParaRPr sz="165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R w="9525">
                      <a:solidFill>
                        <a:srgbClr val="131818"/>
                      </a:solidFill>
                      <a:prstDash val="dash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38760">
                        <a:lnSpc>
                          <a:spcPts val="2305"/>
                        </a:lnSpc>
                      </a:pPr>
                      <a:r>
                        <a:rPr dirty="0" sz="245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Mediano</a:t>
                      </a:r>
                      <a:r>
                        <a:rPr dirty="0" sz="2450" spc="1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2450" spc="-1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Plazo</a:t>
                      </a:r>
                      <a:endParaRPr sz="2450">
                        <a:latin typeface="Suisse Int'l Medium"/>
                        <a:cs typeface="Suisse Int'l Medium"/>
                      </a:endParaRPr>
                    </a:p>
                    <a:p>
                      <a:pPr algn="ctr" marR="23876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(2</a:t>
                      </a:r>
                      <a:r>
                        <a:rPr dirty="0" sz="1650" spc="1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-</a:t>
                      </a:r>
                      <a:r>
                        <a:rPr dirty="0" sz="1650" spc="1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5</a:t>
                      </a:r>
                      <a:r>
                        <a:rPr dirty="0" sz="1650" spc="2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50" spc="-2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años)</a:t>
                      </a:r>
                      <a:endParaRPr sz="165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44805">
                        <a:lnSpc>
                          <a:spcPts val="2305"/>
                        </a:lnSpc>
                      </a:pPr>
                      <a:r>
                        <a:rPr dirty="0" sz="245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Largo</a:t>
                      </a:r>
                      <a:r>
                        <a:rPr dirty="0" sz="2450" spc="-3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2450" spc="-10">
                          <a:solidFill>
                            <a:srgbClr val="131718"/>
                          </a:solidFill>
                          <a:latin typeface="Suisse Int'l Medium"/>
                          <a:cs typeface="Suisse Int'l Medium"/>
                        </a:rPr>
                        <a:t>Plazo</a:t>
                      </a:r>
                      <a:endParaRPr sz="2450">
                        <a:latin typeface="Suisse Int'l Medium"/>
                        <a:cs typeface="Suisse Int'l Medium"/>
                      </a:endParaRPr>
                    </a:p>
                    <a:p>
                      <a:pPr algn="ctr" marL="34480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5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(+5</a:t>
                      </a:r>
                      <a:r>
                        <a:rPr dirty="0" sz="1650" spc="55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 </a:t>
                      </a:r>
                      <a:r>
                        <a:rPr dirty="0" sz="1650" spc="-20">
                          <a:solidFill>
                            <a:srgbClr val="131718"/>
                          </a:solidFill>
                          <a:latin typeface="Suisse Int'l"/>
                          <a:cs typeface="Suisse Int'l"/>
                        </a:rPr>
                        <a:t>años)</a:t>
                      </a:r>
                      <a:endParaRPr sz="1650">
                        <a:latin typeface="Suisse Int'l"/>
                        <a:cs typeface="Suisse Int'l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85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Potencial</a:t>
                      </a:r>
                      <a:r>
                        <a:rPr dirty="0" sz="1850" spc="-2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850" spc="-1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Alto:</a:t>
                      </a:r>
                      <a:endParaRPr sz="18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0"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73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85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Potencial</a:t>
                      </a:r>
                      <a:r>
                        <a:rPr dirty="0" sz="1850" spc="-2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850" spc="-1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Medio:</a:t>
                      </a:r>
                      <a:endParaRPr sz="18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0"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62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9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185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Potencial</a:t>
                      </a:r>
                      <a:r>
                        <a:rPr dirty="0" sz="1850" spc="-2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 </a:t>
                      </a:r>
                      <a:r>
                        <a:rPr dirty="0" sz="1850" spc="-10">
                          <a:solidFill>
                            <a:srgbClr val="141818"/>
                          </a:solidFill>
                          <a:latin typeface="Suisse Int'l Medium"/>
                          <a:cs typeface="Suisse Int'l Medium"/>
                        </a:rPr>
                        <a:t>Bajo:</a:t>
                      </a:r>
                      <a:endParaRPr sz="1850">
                        <a:latin typeface="Suisse Int'l Medium"/>
                        <a:cs typeface="Suisse Int'l Medium"/>
                      </a:endParaRPr>
                    </a:p>
                  </a:txBody>
                  <a:tcPr marL="0" marR="0" marB="0" marT="0"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R w="9525">
                      <a:solidFill>
                        <a:srgbClr val="131818"/>
                      </a:solidFill>
                      <a:prstDash val="dash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131818"/>
                      </a:solidFill>
                      <a:prstDash val="dash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1579731" y="8858518"/>
            <a:ext cx="3247390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Signos</a:t>
            </a:r>
            <a:r>
              <a:rPr dirty="0" sz="1850" spc="-1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de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alerta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temprana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25">
                <a:solidFill>
                  <a:srgbClr val="141818"/>
                </a:solidFill>
                <a:latin typeface="Suisse Int'l Medium"/>
                <a:cs typeface="Suisse Int'l Medium"/>
              </a:rPr>
              <a:t>(S)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579731" y="10078262"/>
            <a:ext cx="1419860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Hipótesis</a:t>
            </a:r>
            <a:r>
              <a:rPr dirty="0" sz="1850" spc="1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25">
                <a:solidFill>
                  <a:srgbClr val="141818"/>
                </a:solidFill>
                <a:latin typeface="Suisse Int'l Medium"/>
                <a:cs typeface="Suisse Int'l Medium"/>
              </a:rPr>
              <a:t>(H)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579731" y="11298005"/>
            <a:ext cx="2805430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Experimento</a:t>
            </a:r>
            <a:r>
              <a:rPr dirty="0" sz="1850" spc="-1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a</a:t>
            </a:r>
            <a:r>
              <a:rPr dirty="0" sz="1850" spc="-1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realizar</a:t>
            </a:r>
            <a:r>
              <a:rPr dirty="0" sz="1850" spc="-2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25">
                <a:solidFill>
                  <a:srgbClr val="141818"/>
                </a:solidFill>
                <a:latin typeface="Suisse Int'l Medium"/>
                <a:cs typeface="Suisse Int'l Medium"/>
              </a:rPr>
              <a:t>(E)</a:t>
            </a:r>
            <a:endParaRPr sz="1850">
              <a:latin typeface="Suisse Int'l Medium"/>
              <a:cs typeface="Suisse Int'l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2025-04-21T16:13:35Z</dcterms:created>
  <dcterms:modified xsi:type="dcterms:W3CDTF">2025-04-21T16:13:35Z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