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8656674"/>
            <a:ext cx="285750" cy="33566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Laboratorio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Reinvención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98540" y="646089"/>
          <a:ext cx="17676495" cy="7312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40800"/>
                <a:gridCol w="4790440"/>
                <a:gridCol w="3869054"/>
              </a:tblGrid>
              <a:tr h="1102995">
                <a:tc>
                  <a:txBody>
                    <a:bodyPr/>
                    <a:lstStyle/>
                    <a:p>
                      <a:pPr algn="ctr" marL="4206240">
                        <a:lnSpc>
                          <a:spcPts val="2305"/>
                        </a:lnSpc>
                      </a:pPr>
                      <a:r>
                        <a:rPr dirty="0" sz="24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Corto</a:t>
                      </a:r>
                      <a:r>
                        <a:rPr dirty="0" sz="2450" spc="35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Plazo</a:t>
                      </a:r>
                      <a:endParaRPr sz="2450">
                        <a:latin typeface="Suisse Int'l Medium"/>
                        <a:cs typeface="Suisse Int'l Medium"/>
                      </a:endParaRPr>
                    </a:p>
                    <a:p>
                      <a:pPr algn="ctr" marL="42062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(0</a:t>
                      </a:r>
                      <a:r>
                        <a:rPr dirty="0" sz="1650" spc="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-</a:t>
                      </a:r>
                      <a:r>
                        <a:rPr dirty="0" sz="1650" spc="2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2</a:t>
                      </a:r>
                      <a:r>
                        <a:rPr dirty="0" sz="1650" spc="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 spc="-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38760">
                        <a:lnSpc>
                          <a:spcPts val="2305"/>
                        </a:lnSpc>
                      </a:pPr>
                      <a:r>
                        <a:rPr dirty="0" sz="24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Mediano</a:t>
                      </a:r>
                      <a:r>
                        <a:rPr dirty="0" sz="2450" spc="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Plazo</a:t>
                      </a:r>
                      <a:endParaRPr sz="2450">
                        <a:latin typeface="Suisse Int'l Medium"/>
                        <a:cs typeface="Suisse Int'l Medium"/>
                      </a:endParaRPr>
                    </a:p>
                    <a:p>
                      <a:pPr algn="ctr" marR="2387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(2</a:t>
                      </a:r>
                      <a:r>
                        <a:rPr dirty="0" sz="1650" spc="1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-</a:t>
                      </a:r>
                      <a:r>
                        <a:rPr dirty="0" sz="1650" spc="1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5</a:t>
                      </a:r>
                      <a:r>
                        <a:rPr dirty="0" sz="1650" spc="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 spc="-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4805">
                        <a:lnSpc>
                          <a:spcPts val="2305"/>
                        </a:lnSpc>
                      </a:pPr>
                      <a:r>
                        <a:rPr dirty="0" sz="24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Largo</a:t>
                      </a:r>
                      <a:r>
                        <a:rPr dirty="0" sz="2450" spc="-3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Plazo</a:t>
                      </a:r>
                      <a:endParaRPr sz="2450">
                        <a:latin typeface="Suisse Int'l Medium"/>
                        <a:cs typeface="Suisse Int'l Medium"/>
                      </a:endParaRPr>
                    </a:p>
                    <a:p>
                      <a:pPr algn="ctr" marL="3448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5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(+5</a:t>
                      </a:r>
                      <a:r>
                        <a:rPr dirty="0" sz="1650" spc="5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50" spc="-2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Potencial</a:t>
                      </a:r>
                      <a:r>
                        <a:rPr dirty="0" sz="1850" spc="-2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Alto: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0"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Potencial</a:t>
                      </a:r>
                      <a:r>
                        <a:rPr dirty="0" sz="1850" spc="-2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Medio: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0"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Potencial</a:t>
                      </a:r>
                      <a:r>
                        <a:rPr dirty="0" sz="1850" spc="-2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Bajo: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0"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1579731" y="8858518"/>
            <a:ext cx="324739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Signos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de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alerta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temprana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25">
                <a:solidFill>
                  <a:srgbClr val="141818"/>
                </a:solidFill>
                <a:latin typeface="Suisse Int'l Medium"/>
                <a:cs typeface="Suisse Int'l Medium"/>
              </a:rPr>
              <a:t>(S)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79731" y="10078262"/>
            <a:ext cx="141986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Hipótesis</a:t>
            </a:r>
            <a:r>
              <a:rPr dirty="0" sz="1850" spc="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25">
                <a:solidFill>
                  <a:srgbClr val="141818"/>
                </a:solidFill>
                <a:latin typeface="Suisse Int'l Medium"/>
                <a:cs typeface="Suisse Int'l Medium"/>
              </a:rPr>
              <a:t>(H)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79731" y="11298005"/>
            <a:ext cx="280543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Experimento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a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realizar</a:t>
            </a: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25">
                <a:solidFill>
                  <a:srgbClr val="141818"/>
                </a:solidFill>
                <a:latin typeface="Suisse Int'l Medium"/>
                <a:cs typeface="Suisse Int'l Medium"/>
              </a:rPr>
              <a:t>(E)</a:t>
            </a:r>
            <a:endParaRPr sz="1850">
              <a:latin typeface="Suisse Int'l Medium"/>
              <a:cs typeface="Suisse Int'l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2025-04-21T16:13:35Z</dcterms:created>
  <dcterms:modified xsi:type="dcterms:W3CDTF">2025-04-21T16:13:35Z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