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9853192"/>
            <a:ext cx="285750" cy="21596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Mapa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4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Entropía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05806" y="1113823"/>
            <a:ext cx="7256145" cy="5335905"/>
          </a:xfrm>
          <a:custGeom>
            <a:avLst/>
            <a:gdLst/>
            <a:ahLst/>
            <a:cxnLst/>
            <a:rect l="l" t="t" r="r" b="b"/>
            <a:pathLst>
              <a:path w="7256145" h="5335905">
                <a:moveTo>
                  <a:pt x="5896571" y="5335761"/>
                </a:moveTo>
                <a:lnTo>
                  <a:pt x="0" y="5335761"/>
                </a:lnTo>
                <a:lnTo>
                  <a:pt x="0" y="0"/>
                </a:lnTo>
                <a:lnTo>
                  <a:pt x="5896571" y="0"/>
                </a:lnTo>
                <a:lnTo>
                  <a:pt x="7255870" y="2667880"/>
                </a:lnTo>
                <a:lnTo>
                  <a:pt x="5896571" y="5335761"/>
                </a:lnTo>
                <a:close/>
              </a:path>
            </a:pathLst>
          </a:custGeom>
          <a:ln w="39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1803488" y="1113823"/>
            <a:ext cx="7256145" cy="5335905"/>
          </a:xfrm>
          <a:custGeom>
            <a:avLst/>
            <a:gdLst/>
            <a:ahLst/>
            <a:cxnLst/>
            <a:rect l="l" t="t" r="r" b="b"/>
            <a:pathLst>
              <a:path w="7256144" h="5335905">
                <a:moveTo>
                  <a:pt x="1359299" y="5335761"/>
                </a:moveTo>
                <a:lnTo>
                  <a:pt x="7255870" y="5335761"/>
                </a:lnTo>
                <a:lnTo>
                  <a:pt x="7255870" y="0"/>
                </a:lnTo>
                <a:lnTo>
                  <a:pt x="1359299" y="0"/>
                </a:lnTo>
                <a:lnTo>
                  <a:pt x="0" y="2667880"/>
                </a:lnTo>
                <a:lnTo>
                  <a:pt x="1359299" y="5335761"/>
                </a:lnTo>
                <a:close/>
              </a:path>
            </a:pathLst>
          </a:custGeom>
          <a:ln w="39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8324690" y="1064283"/>
            <a:ext cx="4016375" cy="855344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ct val="105100"/>
              </a:lnSpc>
              <a:spcBef>
                <a:spcPts val="5"/>
              </a:spcBef>
            </a:pP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¿Qué</a:t>
            </a:r>
            <a:r>
              <a:rPr dirty="0" sz="1750" spc="20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mecanismos</a:t>
            </a:r>
            <a:r>
              <a:rPr dirty="0" sz="1750" spc="25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mantienen</a:t>
            </a:r>
            <a:r>
              <a:rPr dirty="0" sz="1750" spc="20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 spc="-10">
                <a:solidFill>
                  <a:srgbClr val="141818"/>
                </a:solidFill>
                <a:latin typeface="Suisse Int'l Book"/>
                <a:cs typeface="Suisse Int'l Book"/>
              </a:rPr>
              <a:t>balance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entre</a:t>
            </a:r>
            <a:r>
              <a:rPr dirty="0" sz="1750" spc="-10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orden</a:t>
            </a:r>
            <a:r>
              <a:rPr dirty="0" sz="1750" spc="-5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excesivo</a:t>
            </a:r>
            <a:r>
              <a:rPr dirty="0" sz="1750" spc="-10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(rigidez)</a:t>
            </a:r>
            <a:r>
              <a:rPr dirty="0" sz="1750" spc="-5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 spc="-50">
                <a:solidFill>
                  <a:srgbClr val="141818"/>
                </a:solidFill>
                <a:latin typeface="Suisse Int'l Book"/>
                <a:cs typeface="Suisse Int'l Book"/>
              </a:rPr>
              <a:t>y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desorden</a:t>
            </a:r>
            <a:r>
              <a:rPr dirty="0" sz="1750" spc="-20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>
                <a:solidFill>
                  <a:srgbClr val="141818"/>
                </a:solidFill>
                <a:latin typeface="Suisse Int'l Book"/>
                <a:cs typeface="Suisse Int'l Book"/>
              </a:rPr>
              <a:t>excesivo</a:t>
            </a:r>
            <a:r>
              <a:rPr dirty="0" sz="1750" spc="-20">
                <a:solidFill>
                  <a:srgbClr val="141818"/>
                </a:solidFill>
                <a:latin typeface="Suisse Int'l Book"/>
                <a:cs typeface="Suisse Int'l Book"/>
              </a:rPr>
              <a:t> </a:t>
            </a:r>
            <a:r>
              <a:rPr dirty="0" sz="1750" spc="-10">
                <a:solidFill>
                  <a:srgbClr val="141818"/>
                </a:solidFill>
                <a:latin typeface="Suisse Int'l Book"/>
                <a:cs typeface="Suisse Int'l Book"/>
              </a:rPr>
              <a:t>(caos)?</a:t>
            </a:r>
            <a:endParaRPr sz="1750">
              <a:latin typeface="Suisse Int'l Book"/>
              <a:cs typeface="Suisse Int'l Book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927773" y="1394993"/>
            <a:ext cx="3512185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¿Qué</a:t>
            </a:r>
            <a:r>
              <a:rPr dirty="0" sz="1300" spc="7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procesos</a:t>
            </a:r>
            <a:r>
              <a:rPr dirty="0" sz="1300" spc="8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y</a:t>
            </a:r>
            <a:r>
              <a:rPr dirty="0" sz="1300" spc="8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estructuras</a:t>
            </a:r>
            <a:r>
              <a:rPr dirty="0" sz="1300" spc="8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generan</a:t>
            </a:r>
            <a:r>
              <a:rPr dirty="0" sz="1300" spc="7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orden?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031313" y="1394993"/>
            <a:ext cx="3670935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¿Dónde</a:t>
            </a:r>
            <a:r>
              <a:rPr dirty="0" sz="130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y</a:t>
            </a:r>
            <a:r>
              <a:rPr dirty="0" sz="130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30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qué</a:t>
            </a:r>
            <a:r>
              <a:rPr dirty="0" sz="130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forma</a:t>
            </a:r>
            <a:r>
              <a:rPr dirty="0" sz="130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se</a:t>
            </a:r>
            <a:r>
              <a:rPr dirty="0" sz="130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manifiesta</a:t>
            </a:r>
            <a:r>
              <a:rPr dirty="0" sz="130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entropía?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568057" y="6932923"/>
            <a:ext cx="13348969" cy="2098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Aspectos</a:t>
            </a:r>
            <a:r>
              <a:rPr dirty="0" sz="15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actualmente</a:t>
            </a:r>
            <a:r>
              <a:rPr dirty="0" sz="15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dependen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5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"estabilidad"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(mantenimiento</a:t>
            </a:r>
            <a:r>
              <a:rPr dirty="0" sz="15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continuo),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pero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podrían</a:t>
            </a:r>
            <a:r>
              <a:rPr dirty="0" sz="15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rediseñarse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para</a:t>
            </a:r>
            <a:r>
              <a:rPr dirty="0" sz="15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ser</a:t>
            </a:r>
            <a:r>
              <a:rPr dirty="0" sz="1550" spc="13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spc="-10" b="1">
                <a:solidFill>
                  <a:srgbClr val="141818"/>
                </a:solidFill>
                <a:latin typeface="Suisse Int'l"/>
                <a:cs typeface="Suisse Int'l"/>
              </a:rPr>
              <a:t>autogestionados:</a:t>
            </a:r>
            <a:endParaRPr sz="155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630"/>
              </a:spcBef>
            </a:pPr>
            <a:endParaRPr sz="15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15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15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68057" y="9819781"/>
            <a:ext cx="2164080" cy="2098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Propuesta</a:t>
            </a:r>
            <a:r>
              <a:rPr dirty="0" sz="1550" spc="8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b="1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550" spc="9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550" spc="-10" b="1">
                <a:solidFill>
                  <a:srgbClr val="141818"/>
                </a:solidFill>
                <a:latin typeface="Suisse Int'l"/>
                <a:cs typeface="Suisse Int'l"/>
              </a:rPr>
              <a:t>mejora:</a:t>
            </a:r>
            <a:endParaRPr sz="155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630"/>
              </a:spcBef>
            </a:pPr>
            <a:endParaRPr sz="15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15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15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605807" y="9426704"/>
            <a:ext cx="17453610" cy="0"/>
          </a:xfrm>
          <a:custGeom>
            <a:avLst/>
            <a:gdLst/>
            <a:ahLst/>
            <a:cxnLst/>
            <a:rect l="l" t="t" r="r" b="b"/>
            <a:pathLst>
              <a:path w="17453610" h="0">
                <a:moveTo>
                  <a:pt x="0" y="0"/>
                </a:moveTo>
                <a:lnTo>
                  <a:pt x="17453549" y="0"/>
                </a:lnTo>
              </a:path>
            </a:pathLst>
          </a:custGeom>
          <a:ln w="23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2025-04-21T14:16:11Z</dcterms:created>
  <dcterms:modified xsi:type="dcterms:W3CDTF">2025-04-21T14:16:11Z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