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5" y="9853192"/>
            <a:ext cx="285750" cy="21596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Mapa</a:t>
            </a:r>
            <a:r>
              <a:rPr dirty="0" sz="2050" spc="-5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4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Entropía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6" y="4110600"/>
            <a:ext cx="266065" cy="80391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Desafío: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605806" y="1113823"/>
            <a:ext cx="7256145" cy="5335905"/>
          </a:xfrm>
          <a:custGeom>
            <a:avLst/>
            <a:gdLst/>
            <a:ahLst/>
            <a:cxnLst/>
            <a:rect l="l" t="t" r="r" b="b"/>
            <a:pathLst>
              <a:path w="7256145" h="5335905">
                <a:moveTo>
                  <a:pt x="5896571" y="5335761"/>
                </a:moveTo>
                <a:lnTo>
                  <a:pt x="0" y="5335761"/>
                </a:lnTo>
                <a:lnTo>
                  <a:pt x="0" y="0"/>
                </a:lnTo>
                <a:lnTo>
                  <a:pt x="5896571" y="0"/>
                </a:lnTo>
                <a:lnTo>
                  <a:pt x="7255870" y="2667880"/>
                </a:lnTo>
                <a:lnTo>
                  <a:pt x="5896571" y="5335761"/>
                </a:lnTo>
                <a:close/>
              </a:path>
            </a:pathLst>
          </a:custGeom>
          <a:ln w="394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1803488" y="1113823"/>
            <a:ext cx="7256145" cy="5335905"/>
          </a:xfrm>
          <a:custGeom>
            <a:avLst/>
            <a:gdLst/>
            <a:ahLst/>
            <a:cxnLst/>
            <a:rect l="l" t="t" r="r" b="b"/>
            <a:pathLst>
              <a:path w="7256144" h="5335905">
                <a:moveTo>
                  <a:pt x="1359299" y="5335761"/>
                </a:moveTo>
                <a:lnTo>
                  <a:pt x="7255870" y="5335761"/>
                </a:lnTo>
                <a:lnTo>
                  <a:pt x="7255870" y="0"/>
                </a:lnTo>
                <a:lnTo>
                  <a:pt x="1359299" y="0"/>
                </a:lnTo>
                <a:lnTo>
                  <a:pt x="0" y="2667880"/>
                </a:lnTo>
                <a:lnTo>
                  <a:pt x="1359299" y="5335761"/>
                </a:lnTo>
                <a:close/>
              </a:path>
            </a:pathLst>
          </a:custGeom>
          <a:ln w="394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8324690" y="1064283"/>
            <a:ext cx="4016375" cy="855344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algn="ctr" marL="12700" marR="5080">
              <a:lnSpc>
                <a:spcPct val="105100"/>
              </a:lnSpc>
              <a:spcBef>
                <a:spcPts val="5"/>
              </a:spcBef>
            </a:pPr>
            <a:r>
              <a:rPr dirty="0" sz="1750">
                <a:solidFill>
                  <a:srgbClr val="141818"/>
                </a:solidFill>
                <a:latin typeface="Suisse Int'l Book"/>
                <a:cs typeface="Suisse Int'l Book"/>
              </a:rPr>
              <a:t>¿Qué</a:t>
            </a:r>
            <a:r>
              <a:rPr dirty="0" sz="1750" spc="20">
                <a:solidFill>
                  <a:srgbClr val="141818"/>
                </a:solidFill>
                <a:latin typeface="Suisse Int'l Book"/>
                <a:cs typeface="Suisse Int'l Book"/>
              </a:rPr>
              <a:t> </a:t>
            </a:r>
            <a:r>
              <a:rPr dirty="0" sz="1750">
                <a:solidFill>
                  <a:srgbClr val="141818"/>
                </a:solidFill>
                <a:latin typeface="Suisse Int'l Book"/>
                <a:cs typeface="Suisse Int'l Book"/>
              </a:rPr>
              <a:t>mecanismos</a:t>
            </a:r>
            <a:r>
              <a:rPr dirty="0" sz="1750" spc="25">
                <a:solidFill>
                  <a:srgbClr val="141818"/>
                </a:solidFill>
                <a:latin typeface="Suisse Int'l Book"/>
                <a:cs typeface="Suisse Int'l Book"/>
              </a:rPr>
              <a:t> </a:t>
            </a:r>
            <a:r>
              <a:rPr dirty="0" sz="1750">
                <a:solidFill>
                  <a:srgbClr val="141818"/>
                </a:solidFill>
                <a:latin typeface="Suisse Int'l Book"/>
                <a:cs typeface="Suisse Int'l Book"/>
              </a:rPr>
              <a:t>mantienen</a:t>
            </a:r>
            <a:r>
              <a:rPr dirty="0" sz="1750" spc="20">
                <a:solidFill>
                  <a:srgbClr val="141818"/>
                </a:solidFill>
                <a:latin typeface="Suisse Int'l Book"/>
                <a:cs typeface="Suisse Int'l Book"/>
              </a:rPr>
              <a:t> </a:t>
            </a:r>
            <a:r>
              <a:rPr dirty="0" sz="1750" spc="-10">
                <a:solidFill>
                  <a:srgbClr val="141818"/>
                </a:solidFill>
                <a:latin typeface="Suisse Int'l Book"/>
                <a:cs typeface="Suisse Int'l Book"/>
              </a:rPr>
              <a:t>balance </a:t>
            </a:r>
            <a:r>
              <a:rPr dirty="0" sz="1750">
                <a:solidFill>
                  <a:srgbClr val="141818"/>
                </a:solidFill>
                <a:latin typeface="Suisse Int'l Book"/>
                <a:cs typeface="Suisse Int'l Book"/>
              </a:rPr>
              <a:t>entre</a:t>
            </a:r>
            <a:r>
              <a:rPr dirty="0" sz="1750" spc="-10">
                <a:solidFill>
                  <a:srgbClr val="141818"/>
                </a:solidFill>
                <a:latin typeface="Suisse Int'l Book"/>
                <a:cs typeface="Suisse Int'l Book"/>
              </a:rPr>
              <a:t> </a:t>
            </a:r>
            <a:r>
              <a:rPr dirty="0" sz="1750">
                <a:solidFill>
                  <a:srgbClr val="141818"/>
                </a:solidFill>
                <a:latin typeface="Suisse Int'l Book"/>
                <a:cs typeface="Suisse Int'l Book"/>
              </a:rPr>
              <a:t>orden</a:t>
            </a:r>
            <a:r>
              <a:rPr dirty="0" sz="1750" spc="-5">
                <a:solidFill>
                  <a:srgbClr val="141818"/>
                </a:solidFill>
                <a:latin typeface="Suisse Int'l Book"/>
                <a:cs typeface="Suisse Int'l Book"/>
              </a:rPr>
              <a:t> </a:t>
            </a:r>
            <a:r>
              <a:rPr dirty="0" sz="1750">
                <a:solidFill>
                  <a:srgbClr val="141818"/>
                </a:solidFill>
                <a:latin typeface="Suisse Int'l Book"/>
                <a:cs typeface="Suisse Int'l Book"/>
              </a:rPr>
              <a:t>excesivo</a:t>
            </a:r>
            <a:r>
              <a:rPr dirty="0" sz="1750" spc="-10">
                <a:solidFill>
                  <a:srgbClr val="141818"/>
                </a:solidFill>
                <a:latin typeface="Suisse Int'l Book"/>
                <a:cs typeface="Suisse Int'l Book"/>
              </a:rPr>
              <a:t> </a:t>
            </a:r>
            <a:r>
              <a:rPr dirty="0" sz="1750">
                <a:solidFill>
                  <a:srgbClr val="141818"/>
                </a:solidFill>
                <a:latin typeface="Suisse Int'l Book"/>
                <a:cs typeface="Suisse Int'l Book"/>
              </a:rPr>
              <a:t>(rigidez)</a:t>
            </a:r>
            <a:r>
              <a:rPr dirty="0" sz="1750" spc="-5">
                <a:solidFill>
                  <a:srgbClr val="141818"/>
                </a:solidFill>
                <a:latin typeface="Suisse Int'l Book"/>
                <a:cs typeface="Suisse Int'l Book"/>
              </a:rPr>
              <a:t> </a:t>
            </a:r>
            <a:r>
              <a:rPr dirty="0" sz="1750" spc="-50">
                <a:solidFill>
                  <a:srgbClr val="141818"/>
                </a:solidFill>
                <a:latin typeface="Suisse Int'l Book"/>
                <a:cs typeface="Suisse Int'l Book"/>
              </a:rPr>
              <a:t>y </a:t>
            </a:r>
            <a:r>
              <a:rPr dirty="0" sz="1750">
                <a:solidFill>
                  <a:srgbClr val="141818"/>
                </a:solidFill>
                <a:latin typeface="Suisse Int'l Book"/>
                <a:cs typeface="Suisse Int'l Book"/>
              </a:rPr>
              <a:t>desorden</a:t>
            </a:r>
            <a:r>
              <a:rPr dirty="0" sz="1750" spc="-20">
                <a:solidFill>
                  <a:srgbClr val="141818"/>
                </a:solidFill>
                <a:latin typeface="Suisse Int'l Book"/>
                <a:cs typeface="Suisse Int'l Book"/>
              </a:rPr>
              <a:t> </a:t>
            </a:r>
            <a:r>
              <a:rPr dirty="0" sz="1750">
                <a:solidFill>
                  <a:srgbClr val="141818"/>
                </a:solidFill>
                <a:latin typeface="Suisse Int'l Book"/>
                <a:cs typeface="Suisse Int'l Book"/>
              </a:rPr>
              <a:t>excesivo</a:t>
            </a:r>
            <a:r>
              <a:rPr dirty="0" sz="1750" spc="-20">
                <a:solidFill>
                  <a:srgbClr val="141818"/>
                </a:solidFill>
                <a:latin typeface="Suisse Int'l Book"/>
                <a:cs typeface="Suisse Int'l Book"/>
              </a:rPr>
              <a:t> </a:t>
            </a:r>
            <a:r>
              <a:rPr dirty="0" sz="1750" spc="-10">
                <a:solidFill>
                  <a:srgbClr val="141818"/>
                </a:solidFill>
                <a:latin typeface="Suisse Int'l Book"/>
                <a:cs typeface="Suisse Int'l Book"/>
              </a:rPr>
              <a:t>(caos)?</a:t>
            </a:r>
            <a:endParaRPr sz="1750">
              <a:latin typeface="Suisse Int'l Book"/>
              <a:cs typeface="Suisse Int'l Book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927773" y="1394993"/>
            <a:ext cx="3512185" cy="2286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¿Qué</a:t>
            </a:r>
            <a:r>
              <a:rPr dirty="0" sz="1300" spc="7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procesos</a:t>
            </a:r>
            <a:r>
              <a:rPr dirty="0" sz="1300" spc="8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y</a:t>
            </a:r>
            <a:r>
              <a:rPr dirty="0" sz="1300" spc="8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estructuras</a:t>
            </a:r>
            <a:r>
              <a:rPr dirty="0" sz="1300" spc="8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generan</a:t>
            </a:r>
            <a:r>
              <a:rPr dirty="0" sz="1300" spc="7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 spc="-10">
                <a:solidFill>
                  <a:srgbClr val="141818"/>
                </a:solidFill>
                <a:latin typeface="Suisse Int'l"/>
                <a:cs typeface="Suisse Int'l"/>
              </a:rPr>
              <a:t>orden?</a:t>
            </a:r>
            <a:endParaRPr sz="1300">
              <a:latin typeface="Suisse Int'l"/>
              <a:cs typeface="Suisse Int'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5031313" y="1394993"/>
            <a:ext cx="3670935" cy="2286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¿Dónde</a:t>
            </a:r>
            <a:r>
              <a:rPr dirty="0" sz="1300" spc="5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y</a:t>
            </a:r>
            <a:r>
              <a:rPr dirty="0" sz="1300" spc="6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de</a:t>
            </a:r>
            <a:r>
              <a:rPr dirty="0" sz="1300" spc="5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qué</a:t>
            </a:r>
            <a:r>
              <a:rPr dirty="0" sz="1300" spc="6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forma</a:t>
            </a:r>
            <a:r>
              <a:rPr dirty="0" sz="1300" spc="6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se</a:t>
            </a:r>
            <a:r>
              <a:rPr dirty="0" sz="1300" spc="5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41818"/>
                </a:solidFill>
                <a:latin typeface="Suisse Int'l"/>
                <a:cs typeface="Suisse Int'l"/>
              </a:rPr>
              <a:t>manifiesta</a:t>
            </a:r>
            <a:r>
              <a:rPr dirty="0" sz="1300" spc="6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300" spc="-10">
                <a:solidFill>
                  <a:srgbClr val="141818"/>
                </a:solidFill>
                <a:latin typeface="Suisse Int'l"/>
                <a:cs typeface="Suisse Int'l"/>
              </a:rPr>
              <a:t>entropía?</a:t>
            </a:r>
            <a:endParaRPr sz="1300">
              <a:latin typeface="Suisse Int'l"/>
              <a:cs typeface="Suisse Int'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568057" y="6932923"/>
            <a:ext cx="13348969" cy="2098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35"/>
              </a:spcBef>
            </a:pPr>
            <a:r>
              <a:rPr dirty="0" sz="1550" b="1">
                <a:solidFill>
                  <a:srgbClr val="141818"/>
                </a:solidFill>
                <a:latin typeface="Suisse Int'l"/>
                <a:cs typeface="Suisse Int'l"/>
              </a:rPr>
              <a:t>Aspectos</a:t>
            </a:r>
            <a:r>
              <a:rPr dirty="0" sz="1550" spc="125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550" b="1">
                <a:solidFill>
                  <a:srgbClr val="141818"/>
                </a:solidFill>
                <a:latin typeface="Suisse Int'l"/>
                <a:cs typeface="Suisse Int'l"/>
              </a:rPr>
              <a:t>que</a:t>
            </a:r>
            <a:r>
              <a:rPr dirty="0" sz="1550" spc="130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550" b="1">
                <a:solidFill>
                  <a:srgbClr val="141818"/>
                </a:solidFill>
                <a:latin typeface="Suisse Int'l"/>
                <a:cs typeface="Suisse Int'l"/>
              </a:rPr>
              <a:t>actualmente</a:t>
            </a:r>
            <a:r>
              <a:rPr dirty="0" sz="1550" spc="125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550" b="1">
                <a:solidFill>
                  <a:srgbClr val="141818"/>
                </a:solidFill>
                <a:latin typeface="Suisse Int'l"/>
                <a:cs typeface="Suisse Int'l"/>
              </a:rPr>
              <a:t>dependen</a:t>
            </a:r>
            <a:r>
              <a:rPr dirty="0" sz="1550" spc="130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550" b="1">
                <a:solidFill>
                  <a:srgbClr val="141818"/>
                </a:solidFill>
                <a:latin typeface="Suisse Int'l"/>
                <a:cs typeface="Suisse Int'l"/>
              </a:rPr>
              <a:t>de</a:t>
            </a:r>
            <a:r>
              <a:rPr dirty="0" sz="1550" spc="125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550" b="1">
                <a:solidFill>
                  <a:srgbClr val="141818"/>
                </a:solidFill>
                <a:latin typeface="Suisse Int'l"/>
                <a:cs typeface="Suisse Int'l"/>
              </a:rPr>
              <a:t>"estabilidad"</a:t>
            </a:r>
            <a:r>
              <a:rPr dirty="0" sz="1550" spc="130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550" b="1">
                <a:solidFill>
                  <a:srgbClr val="141818"/>
                </a:solidFill>
                <a:latin typeface="Suisse Int'l"/>
                <a:cs typeface="Suisse Int'l"/>
              </a:rPr>
              <a:t>(mantenimiento</a:t>
            </a:r>
            <a:r>
              <a:rPr dirty="0" sz="1550" spc="125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550" b="1">
                <a:solidFill>
                  <a:srgbClr val="141818"/>
                </a:solidFill>
                <a:latin typeface="Suisse Int'l"/>
                <a:cs typeface="Suisse Int'l"/>
              </a:rPr>
              <a:t>continuo),</a:t>
            </a:r>
            <a:r>
              <a:rPr dirty="0" sz="1550" spc="130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550" b="1">
                <a:solidFill>
                  <a:srgbClr val="141818"/>
                </a:solidFill>
                <a:latin typeface="Suisse Int'l"/>
                <a:cs typeface="Suisse Int'l"/>
              </a:rPr>
              <a:t>pero</a:t>
            </a:r>
            <a:r>
              <a:rPr dirty="0" sz="1550" spc="130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550" b="1">
                <a:solidFill>
                  <a:srgbClr val="141818"/>
                </a:solidFill>
                <a:latin typeface="Suisse Int'l"/>
                <a:cs typeface="Suisse Int'l"/>
              </a:rPr>
              <a:t>podrían</a:t>
            </a:r>
            <a:r>
              <a:rPr dirty="0" sz="1550" spc="125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550" b="1">
                <a:solidFill>
                  <a:srgbClr val="141818"/>
                </a:solidFill>
                <a:latin typeface="Suisse Int'l"/>
                <a:cs typeface="Suisse Int'l"/>
              </a:rPr>
              <a:t>rediseñarse</a:t>
            </a:r>
            <a:r>
              <a:rPr dirty="0" sz="1550" spc="130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550" b="1">
                <a:solidFill>
                  <a:srgbClr val="141818"/>
                </a:solidFill>
                <a:latin typeface="Suisse Int'l"/>
                <a:cs typeface="Suisse Int'l"/>
              </a:rPr>
              <a:t>para</a:t>
            </a:r>
            <a:r>
              <a:rPr dirty="0" sz="1550" spc="125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550" b="1">
                <a:solidFill>
                  <a:srgbClr val="141818"/>
                </a:solidFill>
                <a:latin typeface="Suisse Int'l"/>
                <a:cs typeface="Suisse Int'l"/>
              </a:rPr>
              <a:t>ser</a:t>
            </a:r>
            <a:r>
              <a:rPr dirty="0" sz="1550" spc="130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550" spc="-10" b="1">
                <a:solidFill>
                  <a:srgbClr val="141818"/>
                </a:solidFill>
                <a:latin typeface="Suisse Int'l"/>
                <a:cs typeface="Suisse Int'l"/>
              </a:rPr>
              <a:t>autogestionados:</a:t>
            </a:r>
            <a:endParaRPr sz="1550">
              <a:latin typeface="Suisse Int'l"/>
              <a:cs typeface="Suisse Int'l"/>
            </a:endParaRPr>
          </a:p>
          <a:p>
            <a:pPr>
              <a:lnSpc>
                <a:spcPct val="100000"/>
              </a:lnSpc>
              <a:spcBef>
                <a:spcPts val="630"/>
              </a:spcBef>
            </a:pPr>
            <a:endParaRPr sz="1550">
              <a:latin typeface="Suisse Int'l"/>
              <a:cs typeface="Suisse Int'l"/>
            </a:endParaRPr>
          </a:p>
          <a:p>
            <a:pPr marL="12700">
              <a:lnSpc>
                <a:spcPct val="100000"/>
              </a:lnSpc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1:</a:t>
            </a:r>
            <a:endParaRPr sz="1550">
              <a:latin typeface="Suisse Int'l Light"/>
              <a:cs typeface="Suisse Int'l Light"/>
            </a:endParaRPr>
          </a:p>
          <a:p>
            <a:pPr>
              <a:lnSpc>
                <a:spcPct val="100000"/>
              </a:lnSpc>
              <a:spcBef>
                <a:spcPts val="1090"/>
              </a:spcBef>
            </a:pPr>
            <a:endParaRPr sz="1550">
              <a:latin typeface="Suisse Int'l Light"/>
              <a:cs typeface="Suisse Int'l Ligh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2:</a:t>
            </a:r>
            <a:endParaRPr sz="1550">
              <a:latin typeface="Suisse Int'l Light"/>
              <a:cs typeface="Suisse Int'l Light"/>
            </a:endParaRPr>
          </a:p>
          <a:p>
            <a:pPr>
              <a:lnSpc>
                <a:spcPct val="100000"/>
              </a:lnSpc>
              <a:spcBef>
                <a:spcPts val="1090"/>
              </a:spcBef>
            </a:pPr>
            <a:endParaRPr sz="1550">
              <a:latin typeface="Suisse Int'l Light"/>
              <a:cs typeface="Suisse Int'l Light"/>
            </a:endParaRPr>
          </a:p>
          <a:p>
            <a:pPr marL="12700">
              <a:lnSpc>
                <a:spcPct val="100000"/>
              </a:lnSpc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3: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568057" y="9819781"/>
            <a:ext cx="2164080" cy="2098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35"/>
              </a:spcBef>
            </a:pPr>
            <a:r>
              <a:rPr dirty="0" sz="1550" b="1">
                <a:solidFill>
                  <a:srgbClr val="141818"/>
                </a:solidFill>
                <a:latin typeface="Suisse Int'l"/>
                <a:cs typeface="Suisse Int'l"/>
              </a:rPr>
              <a:t>Propuesta</a:t>
            </a:r>
            <a:r>
              <a:rPr dirty="0" sz="1550" spc="85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550" b="1">
                <a:solidFill>
                  <a:srgbClr val="141818"/>
                </a:solidFill>
                <a:latin typeface="Suisse Int'l"/>
                <a:cs typeface="Suisse Int'l"/>
              </a:rPr>
              <a:t>de</a:t>
            </a:r>
            <a:r>
              <a:rPr dirty="0" sz="1550" spc="90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550" spc="-10" b="1">
                <a:solidFill>
                  <a:srgbClr val="141818"/>
                </a:solidFill>
                <a:latin typeface="Suisse Int'l"/>
                <a:cs typeface="Suisse Int'l"/>
              </a:rPr>
              <a:t>mejora:</a:t>
            </a:r>
            <a:endParaRPr sz="1550">
              <a:latin typeface="Suisse Int'l"/>
              <a:cs typeface="Suisse Int'l"/>
            </a:endParaRPr>
          </a:p>
          <a:p>
            <a:pPr>
              <a:lnSpc>
                <a:spcPct val="100000"/>
              </a:lnSpc>
              <a:spcBef>
                <a:spcPts val="630"/>
              </a:spcBef>
            </a:pPr>
            <a:endParaRPr sz="1550">
              <a:latin typeface="Suisse Int'l"/>
              <a:cs typeface="Suisse Int'l"/>
            </a:endParaRPr>
          </a:p>
          <a:p>
            <a:pPr marL="12700">
              <a:lnSpc>
                <a:spcPct val="100000"/>
              </a:lnSpc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1:</a:t>
            </a:r>
            <a:endParaRPr sz="1550">
              <a:latin typeface="Suisse Int'l Light"/>
              <a:cs typeface="Suisse Int'l Light"/>
            </a:endParaRPr>
          </a:p>
          <a:p>
            <a:pPr>
              <a:lnSpc>
                <a:spcPct val="100000"/>
              </a:lnSpc>
              <a:spcBef>
                <a:spcPts val="1090"/>
              </a:spcBef>
            </a:pPr>
            <a:endParaRPr sz="1550">
              <a:latin typeface="Suisse Int'l Light"/>
              <a:cs typeface="Suisse Int'l Ligh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2:</a:t>
            </a:r>
            <a:endParaRPr sz="1550">
              <a:latin typeface="Suisse Int'l Light"/>
              <a:cs typeface="Suisse Int'l Light"/>
            </a:endParaRPr>
          </a:p>
          <a:p>
            <a:pPr>
              <a:lnSpc>
                <a:spcPct val="100000"/>
              </a:lnSpc>
              <a:spcBef>
                <a:spcPts val="1090"/>
              </a:spcBef>
            </a:pPr>
            <a:endParaRPr sz="1550">
              <a:latin typeface="Suisse Int'l Light"/>
              <a:cs typeface="Suisse Int'l Light"/>
            </a:endParaRPr>
          </a:p>
          <a:p>
            <a:pPr marL="12700">
              <a:lnSpc>
                <a:spcPct val="100000"/>
              </a:lnSpc>
            </a:pPr>
            <a:r>
              <a:rPr dirty="0" sz="1550" spc="-25">
                <a:solidFill>
                  <a:srgbClr val="141818"/>
                </a:solidFill>
                <a:latin typeface="Suisse Int'l Light"/>
                <a:cs typeface="Suisse Int'l Light"/>
              </a:rPr>
              <a:t>3:</a:t>
            </a:r>
            <a:endParaRPr sz="1550">
              <a:latin typeface="Suisse Int'l Light"/>
              <a:cs typeface="Suisse Int'l Light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1605807" y="9426704"/>
            <a:ext cx="17453610" cy="0"/>
          </a:xfrm>
          <a:custGeom>
            <a:avLst/>
            <a:gdLst/>
            <a:ahLst/>
            <a:cxnLst/>
            <a:rect l="l" t="t" r="r" b="b"/>
            <a:pathLst>
              <a:path w="17453610" h="0">
                <a:moveTo>
                  <a:pt x="0" y="0"/>
                </a:moveTo>
                <a:lnTo>
                  <a:pt x="17453549" y="0"/>
                </a:lnTo>
              </a:path>
            </a:pathLst>
          </a:custGeom>
          <a:ln w="236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Qualitas_VM</dc:title>
  <dcterms:created xsi:type="dcterms:W3CDTF">2025-04-21T14:16:11Z</dcterms:created>
  <dcterms:modified xsi:type="dcterms:W3CDTF">2025-04-21T14:16:11Z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2025-04-21T00:00:00Z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2025-04-21T00:00:00Z</vt:filetime>
  </property>
  <property fmtid="{D5CDD505-2E9C-101B-9397-08002B2CF9AE}" pid="5" name="Producer">
    <vt:lpwstr>Adobe PDF library 17.00</vt:lpwstr>
  </property>
</Properties>
</file>