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0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7796921"/>
            <a:ext cx="285750" cy="42164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Mapa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Patrones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y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Contramarcos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349467" y="725067"/>
            <a:ext cx="2488565" cy="508634"/>
          </a:xfrm>
          <a:custGeom>
            <a:avLst/>
            <a:gdLst/>
            <a:ahLst/>
            <a:cxnLst/>
            <a:rect l="l" t="t" r="r" b="b"/>
            <a:pathLst>
              <a:path w="2488565" h="508634">
                <a:moveTo>
                  <a:pt x="2319988" y="0"/>
                </a:moveTo>
                <a:lnTo>
                  <a:pt x="0" y="0"/>
                </a:lnTo>
                <a:lnTo>
                  <a:pt x="0" y="508248"/>
                </a:lnTo>
                <a:lnTo>
                  <a:pt x="2319988" y="508248"/>
                </a:lnTo>
                <a:lnTo>
                  <a:pt x="2488430" y="254124"/>
                </a:lnTo>
                <a:lnTo>
                  <a:pt x="2319988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755316" y="851005"/>
            <a:ext cx="1571625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Marco</a:t>
            </a:r>
            <a:r>
              <a:rPr dirty="0" sz="1450" spc="3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dominante</a:t>
            </a:r>
            <a:endParaRPr sz="1450">
              <a:latin typeface="Suisse Int'l Medium"/>
              <a:cs typeface="Suisse Int'l Medium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586475" y="725067"/>
            <a:ext cx="17624425" cy="11188065"/>
            <a:chOff x="1586475" y="725067"/>
            <a:chExt cx="17624425" cy="11188065"/>
          </a:xfrm>
        </p:grpSpPr>
        <p:sp>
          <p:nvSpPr>
            <p:cNvPr id="9" name="object 9" descr=""/>
            <p:cNvSpPr/>
            <p:nvPr/>
          </p:nvSpPr>
          <p:spPr>
            <a:xfrm>
              <a:off x="8715127" y="992367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8715127" y="1051339"/>
              <a:ext cx="0" cy="10819765"/>
            </a:xfrm>
            <a:custGeom>
              <a:avLst/>
              <a:gdLst/>
              <a:ahLst/>
              <a:cxnLst/>
              <a:rect l="l" t="t" r="r" b="b"/>
              <a:pathLst>
                <a:path w="0" h="10819765">
                  <a:moveTo>
                    <a:pt x="0" y="0"/>
                  </a:moveTo>
                  <a:lnTo>
                    <a:pt x="0" y="10819159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715127" y="11890131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598540" y="4386393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598540" y="6830830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598540" y="9275266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288447" y="725067"/>
              <a:ext cx="2488565" cy="508634"/>
            </a:xfrm>
            <a:custGeom>
              <a:avLst/>
              <a:gdLst/>
              <a:ahLst/>
              <a:cxnLst/>
              <a:rect l="l" t="t" r="r" b="b"/>
              <a:pathLst>
                <a:path w="2488565" h="508634">
                  <a:moveTo>
                    <a:pt x="2319988" y="0"/>
                  </a:moveTo>
                  <a:lnTo>
                    <a:pt x="0" y="0"/>
                  </a:lnTo>
                  <a:lnTo>
                    <a:pt x="0" y="508248"/>
                  </a:lnTo>
                  <a:lnTo>
                    <a:pt x="2319988" y="508248"/>
                  </a:lnTo>
                  <a:lnTo>
                    <a:pt x="2488430" y="254124"/>
                  </a:lnTo>
                  <a:lnTo>
                    <a:pt x="2319988" y="0"/>
                  </a:lnTo>
                  <a:close/>
                </a:path>
              </a:pathLst>
            </a:custGeom>
            <a:solidFill>
              <a:srgbClr val="14181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336763" y="1519572"/>
            <a:ext cx="279527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Descripción</a:t>
            </a:r>
            <a:r>
              <a:rPr dirty="0" sz="1300" spc="1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del</a:t>
            </a:r>
            <a:r>
              <a:rPr dirty="0" sz="1300" spc="1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enfoque</a:t>
            </a:r>
            <a:r>
              <a:rPr dirty="0" sz="1300" spc="1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tradicional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79423" y="2804186"/>
            <a:ext cx="1584325" cy="6375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Dimensión</a:t>
            </a:r>
            <a:r>
              <a:rPr dirty="0" sz="1850" spc="10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1</a:t>
            </a:r>
            <a:endParaRPr sz="185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18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Ex: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Propuesta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50" spc="5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Valor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79423" y="5281014"/>
            <a:ext cx="1637030" cy="6375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Dimensión</a:t>
            </a:r>
            <a:r>
              <a:rPr dirty="0" sz="1850" spc="10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2</a:t>
            </a:r>
            <a:endParaRPr sz="185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18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Ex:</a:t>
            </a:r>
            <a:r>
              <a:rPr dirty="0" sz="1150" spc="5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Modelo</a:t>
            </a:r>
            <a:r>
              <a:rPr dirty="0" sz="115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50" spc="5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Negocio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79423" y="7689627"/>
            <a:ext cx="1735455" cy="6375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Dimensión</a:t>
            </a:r>
            <a:r>
              <a:rPr dirty="0" sz="1850" spc="10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3</a:t>
            </a:r>
            <a:endParaRPr sz="185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18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Ex:</a:t>
            </a:r>
            <a:r>
              <a:rPr dirty="0" sz="115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Canal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distribución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579423" y="10180586"/>
            <a:ext cx="2799715" cy="999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701675">
              <a:lnSpc>
                <a:spcPct val="109900"/>
              </a:lnSpc>
              <a:spcBef>
                <a:spcPts val="95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Aprendizajes</a:t>
            </a:r>
            <a:r>
              <a:rPr dirty="0" sz="1850" spc="12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25" b="1">
                <a:solidFill>
                  <a:srgbClr val="141818"/>
                </a:solidFill>
                <a:latin typeface="Suisse Int'l"/>
                <a:cs typeface="Suisse Int'l"/>
              </a:rPr>
              <a:t>que </a:t>
            </a:r>
            <a:r>
              <a:rPr dirty="0" sz="1850" spc="-10" b="1">
                <a:solidFill>
                  <a:srgbClr val="141818"/>
                </a:solidFill>
                <a:latin typeface="Suisse Int'l"/>
                <a:cs typeface="Suisse Int'l"/>
              </a:rPr>
              <a:t>emergen</a:t>
            </a:r>
            <a:endParaRPr sz="185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405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Nuevas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oportunidades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que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se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visualizan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9506558" y="851005"/>
            <a:ext cx="1946910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Inversión</a:t>
            </a:r>
            <a:r>
              <a:rPr dirty="0" sz="1450" spc="4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de</a:t>
            </a:r>
            <a:r>
              <a:rPr dirty="0" sz="1450" spc="4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premisas</a:t>
            </a:r>
            <a:endParaRPr sz="1450">
              <a:latin typeface="Suisse Int'l Medium"/>
              <a:cs typeface="Suisse Int'l Medium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12973035" y="551593"/>
            <a:ext cx="2488565" cy="824230"/>
          </a:xfrm>
          <a:custGeom>
            <a:avLst/>
            <a:gdLst/>
            <a:ahLst/>
            <a:cxnLst/>
            <a:rect l="l" t="t" r="r" b="b"/>
            <a:pathLst>
              <a:path w="2488565" h="824230">
                <a:moveTo>
                  <a:pt x="2319988" y="0"/>
                </a:moveTo>
                <a:lnTo>
                  <a:pt x="0" y="0"/>
                </a:lnTo>
                <a:lnTo>
                  <a:pt x="0" y="823658"/>
                </a:lnTo>
                <a:lnTo>
                  <a:pt x="2319988" y="823658"/>
                </a:lnTo>
                <a:lnTo>
                  <a:pt x="2488430" y="411825"/>
                </a:lnTo>
                <a:lnTo>
                  <a:pt x="2319988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13420642" y="683172"/>
            <a:ext cx="1487805" cy="51180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170" marR="5080" indent="-78105">
              <a:lnSpc>
                <a:spcPct val="110100"/>
              </a:lnSpc>
              <a:spcBef>
                <a:spcPts val="90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Analogías</a:t>
            </a:r>
            <a:r>
              <a:rPr dirty="0" sz="1450" spc="114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desde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otros</a:t>
            </a:r>
            <a:r>
              <a:rPr dirty="0" sz="1450" spc="2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dominios</a:t>
            </a:r>
            <a:endParaRPr sz="1450">
              <a:latin typeface="Suisse Int'l Medium"/>
              <a:cs typeface="Suisse Int'l Medium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16099279" y="725067"/>
            <a:ext cx="3025775" cy="11188065"/>
            <a:chOff x="16099279" y="725067"/>
            <a:chExt cx="3025775" cy="11188065"/>
          </a:xfrm>
        </p:grpSpPr>
        <p:sp>
          <p:nvSpPr>
            <p:cNvPr id="25" name="object 25" descr=""/>
            <p:cNvSpPr/>
            <p:nvPr/>
          </p:nvSpPr>
          <p:spPr>
            <a:xfrm>
              <a:off x="16102136" y="992367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6102136" y="1051339"/>
              <a:ext cx="0" cy="10819765"/>
            </a:xfrm>
            <a:custGeom>
              <a:avLst/>
              <a:gdLst/>
              <a:ahLst/>
              <a:cxnLst/>
              <a:rect l="l" t="t" r="r" b="b"/>
              <a:pathLst>
                <a:path w="0" h="10819765">
                  <a:moveTo>
                    <a:pt x="0" y="0"/>
                  </a:moveTo>
                  <a:lnTo>
                    <a:pt x="0" y="10819159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6102136" y="11890131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6636031" y="725067"/>
              <a:ext cx="2488565" cy="508634"/>
            </a:xfrm>
            <a:custGeom>
              <a:avLst/>
              <a:gdLst/>
              <a:ahLst/>
              <a:cxnLst/>
              <a:rect l="l" t="t" r="r" b="b"/>
              <a:pathLst>
                <a:path w="2488565" h="508634">
                  <a:moveTo>
                    <a:pt x="2319988" y="0"/>
                  </a:moveTo>
                  <a:lnTo>
                    <a:pt x="0" y="0"/>
                  </a:lnTo>
                  <a:lnTo>
                    <a:pt x="0" y="508248"/>
                  </a:lnTo>
                  <a:lnTo>
                    <a:pt x="2319988" y="508248"/>
                  </a:lnTo>
                  <a:lnTo>
                    <a:pt x="2488430" y="254124"/>
                  </a:lnTo>
                  <a:lnTo>
                    <a:pt x="2319988" y="0"/>
                  </a:lnTo>
                  <a:close/>
                </a:path>
              </a:pathLst>
            </a:custGeom>
            <a:solidFill>
              <a:srgbClr val="14181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16816334" y="851005"/>
            <a:ext cx="2022475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Perspectiva</a:t>
            </a:r>
            <a:r>
              <a:rPr dirty="0" sz="1450" spc="7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alternativa</a:t>
            </a:r>
            <a:endParaRPr sz="1450">
              <a:latin typeface="Suisse Int'l Medium"/>
              <a:cs typeface="Suisse Int'l Medium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12355811" y="992367"/>
            <a:ext cx="5715" cy="10917555"/>
            <a:chOff x="12355811" y="992367"/>
            <a:chExt cx="5715" cy="10917555"/>
          </a:xfrm>
        </p:grpSpPr>
        <p:sp>
          <p:nvSpPr>
            <p:cNvPr id="31" name="object 31" descr=""/>
            <p:cNvSpPr/>
            <p:nvPr/>
          </p:nvSpPr>
          <p:spPr>
            <a:xfrm>
              <a:off x="12358380" y="992367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2358380" y="1051339"/>
              <a:ext cx="0" cy="10819765"/>
            </a:xfrm>
            <a:custGeom>
              <a:avLst/>
              <a:gdLst/>
              <a:ahLst/>
              <a:cxnLst/>
              <a:rect l="l" t="t" r="r" b="b"/>
              <a:pathLst>
                <a:path w="0" h="10819765">
                  <a:moveTo>
                    <a:pt x="0" y="0"/>
                  </a:moveTo>
                  <a:lnTo>
                    <a:pt x="0" y="10819159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2358380" y="11890131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9275741" y="1519572"/>
            <a:ext cx="230124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 spc="-55">
                <a:solidFill>
                  <a:srgbClr val="141818"/>
                </a:solidFill>
                <a:latin typeface="Suisse Int'l"/>
                <a:cs typeface="Suisse Int'l"/>
              </a:rPr>
              <a:t>¿Y</a:t>
            </a:r>
            <a:r>
              <a:rPr dirty="0" sz="13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si</a:t>
            </a:r>
            <a:r>
              <a:rPr dirty="0" sz="13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lo</a:t>
            </a:r>
            <a:r>
              <a:rPr dirty="0" sz="13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contrario</a:t>
            </a:r>
            <a:r>
              <a:rPr dirty="0" sz="13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fuera</a:t>
            </a:r>
            <a:r>
              <a:rPr dirty="0" sz="13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cierto?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2960333" y="1486956"/>
            <a:ext cx="2550795" cy="4984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9400"/>
              </a:lnSpc>
              <a:spcBef>
                <a:spcPts val="90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¿Cómo</a:t>
            </a:r>
            <a:r>
              <a:rPr dirty="0" sz="1300" spc="114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abordaría</a:t>
            </a:r>
            <a:r>
              <a:rPr dirty="0" sz="1300" spc="114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este</a:t>
            </a:r>
            <a:r>
              <a:rPr dirty="0" sz="1300" spc="114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problema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otra</a:t>
            </a:r>
            <a:r>
              <a:rPr dirty="0" sz="1300" spc="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industria?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6623351" y="1519572"/>
            <a:ext cx="264541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¿Cómo</a:t>
            </a:r>
            <a:r>
              <a:rPr dirty="0" sz="1300" spc="9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abordaría</a:t>
            </a:r>
            <a:r>
              <a:rPr dirty="0" sz="1300" spc="10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esto</a:t>
            </a:r>
            <a:r>
              <a:rPr dirty="0" sz="1300" spc="9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otro</a:t>
            </a:r>
            <a:r>
              <a:rPr dirty="0" sz="1300" spc="10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actor?</a:t>
            </a:r>
            <a:endParaRPr sz="130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2025-04-21T14:15:17Z</dcterms:created>
  <dcterms:modified xsi:type="dcterms:W3CDTF">2025-04-21T14:15:17Z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