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0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5" y="7778276"/>
            <a:ext cx="285750" cy="423481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Mapa</a:t>
            </a:r>
            <a:r>
              <a:rPr dirty="0" sz="2050" spc="-2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2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Sesgos</a:t>
            </a:r>
            <a:r>
              <a:rPr dirty="0" sz="2050" spc="-2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Organizacionales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6" y="4052637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5664875" y="725069"/>
            <a:ext cx="3488054" cy="712470"/>
          </a:xfrm>
          <a:custGeom>
            <a:avLst/>
            <a:gdLst/>
            <a:ahLst/>
            <a:cxnLst/>
            <a:rect l="l" t="t" r="r" b="b"/>
            <a:pathLst>
              <a:path w="3488054" h="712469">
                <a:moveTo>
                  <a:pt x="3251867" y="0"/>
                </a:moveTo>
                <a:lnTo>
                  <a:pt x="0" y="0"/>
                </a:lnTo>
                <a:lnTo>
                  <a:pt x="0" y="712396"/>
                </a:lnTo>
                <a:lnTo>
                  <a:pt x="3251867" y="712396"/>
                </a:lnTo>
                <a:lnTo>
                  <a:pt x="3487969" y="356198"/>
                </a:lnTo>
                <a:lnTo>
                  <a:pt x="3251867" y="0"/>
                </a:lnTo>
                <a:close/>
              </a:path>
            </a:pathLst>
          </a:custGeom>
          <a:solidFill>
            <a:srgbClr val="14181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5858793" y="906697"/>
            <a:ext cx="2968625" cy="3416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050">
                <a:solidFill>
                  <a:srgbClr val="FFFFFF"/>
                </a:solidFill>
                <a:latin typeface="Suisse Int'l Medium"/>
                <a:cs typeface="Suisse Int'l Medium"/>
              </a:rPr>
              <a:t>Señales</a:t>
            </a:r>
            <a:r>
              <a:rPr dirty="0" sz="2050" spc="12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FFFFFF"/>
                </a:solidFill>
                <a:latin typeface="Suisse Int'l Medium"/>
                <a:cs typeface="Suisse Int'l Medium"/>
              </a:rPr>
              <a:t>sobrevaloradas</a:t>
            </a:r>
            <a:endParaRPr sz="2050">
              <a:latin typeface="Suisse Int'l Medium"/>
              <a:cs typeface="Suisse Int'l Medium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1586475" y="725069"/>
            <a:ext cx="17624425" cy="11188065"/>
            <a:chOff x="1586475" y="725069"/>
            <a:chExt cx="17624425" cy="11188065"/>
          </a:xfrm>
        </p:grpSpPr>
        <p:sp>
          <p:nvSpPr>
            <p:cNvPr id="9" name="object 9" descr=""/>
            <p:cNvSpPr/>
            <p:nvPr/>
          </p:nvSpPr>
          <p:spPr>
            <a:xfrm>
              <a:off x="9893846" y="992367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19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9893846" y="1051339"/>
              <a:ext cx="0" cy="10819765"/>
            </a:xfrm>
            <a:custGeom>
              <a:avLst/>
              <a:gdLst/>
              <a:ahLst/>
              <a:cxnLst/>
              <a:rect l="l" t="t" r="r" b="b"/>
              <a:pathLst>
                <a:path w="0" h="10819765">
                  <a:moveTo>
                    <a:pt x="0" y="0"/>
                  </a:moveTo>
                  <a:lnTo>
                    <a:pt x="0" y="10819159"/>
                  </a:lnTo>
                </a:path>
              </a:pathLst>
            </a:custGeom>
            <a:ln w="5137">
              <a:solidFill>
                <a:srgbClr val="13181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9893846" y="11890132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20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4947112" y="992367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19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4947112" y="1051339"/>
              <a:ext cx="0" cy="10819765"/>
            </a:xfrm>
            <a:custGeom>
              <a:avLst/>
              <a:gdLst/>
              <a:ahLst/>
              <a:cxnLst/>
              <a:rect l="l" t="t" r="r" b="b"/>
              <a:pathLst>
                <a:path w="0" h="10819765">
                  <a:moveTo>
                    <a:pt x="0" y="0"/>
                  </a:moveTo>
                  <a:lnTo>
                    <a:pt x="0" y="10819159"/>
                  </a:lnTo>
                </a:path>
              </a:pathLst>
            </a:custGeom>
            <a:ln w="5137">
              <a:solidFill>
                <a:srgbClr val="13181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4947112" y="11890132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20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598540" y="4149834"/>
              <a:ext cx="17600295" cy="0"/>
            </a:xfrm>
            <a:custGeom>
              <a:avLst/>
              <a:gdLst/>
              <a:ahLst/>
              <a:cxnLst/>
              <a:rect l="l" t="t" r="r" b="b"/>
              <a:pathLst>
                <a:path w="17600295" h="0">
                  <a:moveTo>
                    <a:pt x="0" y="0"/>
                  </a:moveTo>
                  <a:lnTo>
                    <a:pt x="17600147" y="0"/>
                  </a:lnTo>
                </a:path>
              </a:pathLst>
            </a:custGeom>
            <a:ln w="236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598540" y="6594271"/>
              <a:ext cx="17600295" cy="0"/>
            </a:xfrm>
            <a:custGeom>
              <a:avLst/>
              <a:gdLst/>
              <a:ahLst/>
              <a:cxnLst/>
              <a:rect l="l" t="t" r="r" b="b"/>
              <a:pathLst>
                <a:path w="17600295" h="0">
                  <a:moveTo>
                    <a:pt x="0" y="0"/>
                  </a:moveTo>
                  <a:lnTo>
                    <a:pt x="17600147" y="0"/>
                  </a:lnTo>
                </a:path>
              </a:pathLst>
            </a:custGeom>
            <a:ln w="236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598540" y="4386393"/>
              <a:ext cx="17600295" cy="0"/>
            </a:xfrm>
            <a:custGeom>
              <a:avLst/>
              <a:gdLst/>
              <a:ahLst/>
              <a:cxnLst/>
              <a:rect l="l" t="t" r="r" b="b"/>
              <a:pathLst>
                <a:path w="17600295" h="0">
                  <a:moveTo>
                    <a:pt x="0" y="0"/>
                  </a:moveTo>
                  <a:lnTo>
                    <a:pt x="17600147" y="0"/>
                  </a:lnTo>
                </a:path>
              </a:pathLst>
            </a:custGeom>
            <a:ln w="236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598540" y="9038707"/>
              <a:ext cx="17600295" cy="0"/>
            </a:xfrm>
            <a:custGeom>
              <a:avLst/>
              <a:gdLst/>
              <a:ahLst/>
              <a:cxnLst/>
              <a:rect l="l" t="t" r="r" b="b"/>
              <a:pathLst>
                <a:path w="17600295" h="0">
                  <a:moveTo>
                    <a:pt x="0" y="0"/>
                  </a:moveTo>
                  <a:lnTo>
                    <a:pt x="17600147" y="0"/>
                  </a:lnTo>
                </a:path>
              </a:pathLst>
            </a:custGeom>
            <a:ln w="236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598540" y="6830830"/>
              <a:ext cx="17600295" cy="0"/>
            </a:xfrm>
            <a:custGeom>
              <a:avLst/>
              <a:gdLst/>
              <a:ahLst/>
              <a:cxnLst/>
              <a:rect l="l" t="t" r="r" b="b"/>
              <a:pathLst>
                <a:path w="17600295" h="0">
                  <a:moveTo>
                    <a:pt x="0" y="0"/>
                  </a:moveTo>
                  <a:lnTo>
                    <a:pt x="17600147" y="0"/>
                  </a:lnTo>
                </a:path>
              </a:pathLst>
            </a:custGeom>
            <a:ln w="236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1598540" y="9275266"/>
              <a:ext cx="17600295" cy="0"/>
            </a:xfrm>
            <a:custGeom>
              <a:avLst/>
              <a:gdLst/>
              <a:ahLst/>
              <a:cxnLst/>
              <a:rect l="l" t="t" r="r" b="b"/>
              <a:pathLst>
                <a:path w="17600295" h="0">
                  <a:moveTo>
                    <a:pt x="0" y="0"/>
                  </a:moveTo>
                  <a:lnTo>
                    <a:pt x="17600147" y="0"/>
                  </a:lnTo>
                </a:path>
              </a:pathLst>
            </a:custGeom>
            <a:ln w="236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0793606" y="725069"/>
              <a:ext cx="3488054" cy="712470"/>
            </a:xfrm>
            <a:custGeom>
              <a:avLst/>
              <a:gdLst/>
              <a:ahLst/>
              <a:cxnLst/>
              <a:rect l="l" t="t" r="r" b="b"/>
              <a:pathLst>
                <a:path w="3488055" h="712469">
                  <a:moveTo>
                    <a:pt x="3251867" y="0"/>
                  </a:moveTo>
                  <a:lnTo>
                    <a:pt x="0" y="0"/>
                  </a:lnTo>
                  <a:lnTo>
                    <a:pt x="0" y="712396"/>
                  </a:lnTo>
                  <a:lnTo>
                    <a:pt x="3251867" y="712396"/>
                  </a:lnTo>
                  <a:lnTo>
                    <a:pt x="3487969" y="356198"/>
                  </a:lnTo>
                  <a:lnTo>
                    <a:pt x="3251867" y="0"/>
                  </a:lnTo>
                  <a:close/>
                </a:path>
              </a:pathLst>
            </a:custGeom>
            <a:solidFill>
              <a:srgbClr val="14181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1579731" y="2827889"/>
            <a:ext cx="2607310" cy="307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50" b="1">
                <a:solidFill>
                  <a:srgbClr val="141818"/>
                </a:solidFill>
                <a:latin typeface="Suisse Int'l"/>
                <a:cs typeface="Suisse Int'l"/>
              </a:rPr>
              <a:t>Decisión</a:t>
            </a:r>
            <a:r>
              <a:rPr dirty="0" sz="1850" spc="10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850" b="1">
                <a:solidFill>
                  <a:srgbClr val="141818"/>
                </a:solidFill>
                <a:latin typeface="Suisse Int'l"/>
                <a:cs typeface="Suisse Int'l"/>
              </a:rPr>
              <a:t>estratégica</a:t>
            </a:r>
            <a:r>
              <a:rPr dirty="0" sz="1850" spc="15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850" spc="-50" b="1">
                <a:solidFill>
                  <a:srgbClr val="141818"/>
                </a:solidFill>
                <a:latin typeface="Suisse Int'l"/>
                <a:cs typeface="Suisse Int'l"/>
              </a:rPr>
              <a:t>1</a:t>
            </a:r>
            <a:endParaRPr sz="1850">
              <a:latin typeface="Suisse Int'l"/>
              <a:cs typeface="Suisse Int'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579731" y="5272338"/>
            <a:ext cx="2653030" cy="307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50" b="1">
                <a:solidFill>
                  <a:srgbClr val="141818"/>
                </a:solidFill>
                <a:latin typeface="Suisse Int'l"/>
                <a:cs typeface="Suisse Int'l"/>
              </a:rPr>
              <a:t>Decisión</a:t>
            </a:r>
            <a:r>
              <a:rPr dirty="0" sz="1850" spc="10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850" b="1">
                <a:solidFill>
                  <a:srgbClr val="141818"/>
                </a:solidFill>
                <a:latin typeface="Suisse Int'l"/>
                <a:cs typeface="Suisse Int'l"/>
              </a:rPr>
              <a:t>estratégica</a:t>
            </a:r>
            <a:r>
              <a:rPr dirty="0" sz="1850" spc="15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850" spc="-50" b="1">
                <a:solidFill>
                  <a:srgbClr val="141818"/>
                </a:solidFill>
                <a:latin typeface="Suisse Int'l"/>
                <a:cs typeface="Suisse Int'l"/>
              </a:rPr>
              <a:t>2</a:t>
            </a:r>
            <a:endParaRPr sz="1850">
              <a:latin typeface="Suisse Int'l"/>
              <a:cs typeface="Suisse Int'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579731" y="7716787"/>
            <a:ext cx="2660015" cy="307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50" b="1">
                <a:solidFill>
                  <a:srgbClr val="141818"/>
                </a:solidFill>
                <a:latin typeface="Suisse Int'l"/>
                <a:cs typeface="Suisse Int'l"/>
              </a:rPr>
              <a:t>Decisión</a:t>
            </a:r>
            <a:r>
              <a:rPr dirty="0" sz="1850" spc="10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850" b="1">
                <a:solidFill>
                  <a:srgbClr val="141818"/>
                </a:solidFill>
                <a:latin typeface="Suisse Int'l"/>
                <a:cs typeface="Suisse Int'l"/>
              </a:rPr>
              <a:t>estratégica</a:t>
            </a:r>
            <a:r>
              <a:rPr dirty="0" sz="1850" spc="15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850" spc="-50" b="1">
                <a:solidFill>
                  <a:srgbClr val="141818"/>
                </a:solidFill>
                <a:latin typeface="Suisse Int'l"/>
                <a:cs typeface="Suisse Int'l"/>
              </a:rPr>
              <a:t>3</a:t>
            </a:r>
            <a:endParaRPr sz="1850">
              <a:latin typeface="Suisse Int'l"/>
              <a:cs typeface="Suisse Int'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911057" y="2202789"/>
            <a:ext cx="140970" cy="251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50" spc="-25">
                <a:solidFill>
                  <a:srgbClr val="141818"/>
                </a:solidFill>
                <a:latin typeface="Suisse Int'l"/>
                <a:cs typeface="Suisse Int'l"/>
              </a:rPr>
              <a:t>1:</a:t>
            </a:r>
            <a:endParaRPr sz="1450">
              <a:latin typeface="Suisse Int'l"/>
              <a:cs typeface="Suisse Int'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4911057" y="2849030"/>
            <a:ext cx="182880" cy="251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50" spc="-25">
                <a:solidFill>
                  <a:srgbClr val="141818"/>
                </a:solidFill>
                <a:latin typeface="Suisse Int'l"/>
                <a:cs typeface="Suisse Int'l"/>
              </a:rPr>
              <a:t>2:</a:t>
            </a:r>
            <a:endParaRPr sz="1450">
              <a:latin typeface="Suisse Int'l"/>
              <a:cs typeface="Suisse Int'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4911057" y="3495271"/>
            <a:ext cx="182245" cy="251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50" spc="-25">
                <a:solidFill>
                  <a:srgbClr val="141818"/>
                </a:solidFill>
                <a:latin typeface="Suisse Int'l"/>
                <a:cs typeface="Suisse Int'l"/>
              </a:rPr>
              <a:t>3:</a:t>
            </a:r>
            <a:endParaRPr sz="1450">
              <a:latin typeface="Suisse Int'l"/>
              <a:cs typeface="Suisse Int'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4911057" y="4687130"/>
            <a:ext cx="140970" cy="251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50" spc="-25">
                <a:solidFill>
                  <a:srgbClr val="141818"/>
                </a:solidFill>
                <a:latin typeface="Suisse Int'l"/>
                <a:cs typeface="Suisse Int'l"/>
              </a:rPr>
              <a:t>1:</a:t>
            </a:r>
            <a:endParaRPr sz="1450">
              <a:latin typeface="Suisse Int'l"/>
              <a:cs typeface="Suisse Int'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4911057" y="5333372"/>
            <a:ext cx="182880" cy="251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50" spc="-25">
                <a:solidFill>
                  <a:srgbClr val="141818"/>
                </a:solidFill>
                <a:latin typeface="Suisse Int'l"/>
                <a:cs typeface="Suisse Int'l"/>
              </a:rPr>
              <a:t>2:</a:t>
            </a:r>
            <a:endParaRPr sz="1450">
              <a:latin typeface="Suisse Int'l"/>
              <a:cs typeface="Suisse Int'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4911057" y="5979613"/>
            <a:ext cx="182245" cy="251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50" spc="-25">
                <a:solidFill>
                  <a:srgbClr val="141818"/>
                </a:solidFill>
                <a:latin typeface="Suisse Int'l"/>
                <a:cs typeface="Suisse Int'l"/>
              </a:rPr>
              <a:t>3:</a:t>
            </a:r>
            <a:endParaRPr sz="1450">
              <a:latin typeface="Suisse Int'l"/>
              <a:cs typeface="Suisse Int'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4911057" y="7161880"/>
            <a:ext cx="140970" cy="251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50" spc="-25">
                <a:solidFill>
                  <a:srgbClr val="141818"/>
                </a:solidFill>
                <a:latin typeface="Suisse Int'l"/>
                <a:cs typeface="Suisse Int'l"/>
              </a:rPr>
              <a:t>1:</a:t>
            </a:r>
            <a:endParaRPr sz="1450">
              <a:latin typeface="Suisse Int'l"/>
              <a:cs typeface="Suisse Int'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4911057" y="7808121"/>
            <a:ext cx="182880" cy="251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50" spc="-25">
                <a:solidFill>
                  <a:srgbClr val="141818"/>
                </a:solidFill>
                <a:latin typeface="Suisse Int'l"/>
                <a:cs typeface="Suisse Int'l"/>
              </a:rPr>
              <a:t>2:</a:t>
            </a:r>
            <a:endParaRPr sz="1450">
              <a:latin typeface="Suisse Int'l"/>
              <a:cs typeface="Suisse Int'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4911057" y="8454362"/>
            <a:ext cx="182245" cy="251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50" spc="-25">
                <a:solidFill>
                  <a:srgbClr val="141818"/>
                </a:solidFill>
                <a:latin typeface="Suisse Int'l"/>
                <a:cs typeface="Suisse Int'l"/>
              </a:rPr>
              <a:t>3:</a:t>
            </a:r>
            <a:endParaRPr sz="1450">
              <a:latin typeface="Suisse Int'l"/>
              <a:cs typeface="Suisse Int'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1579731" y="9491172"/>
            <a:ext cx="7506334" cy="128270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343910">
              <a:lnSpc>
                <a:spcPct val="100000"/>
              </a:lnSpc>
              <a:spcBef>
                <a:spcPts val="135"/>
              </a:spcBef>
            </a:pP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Patrones</a:t>
            </a:r>
            <a:r>
              <a:rPr dirty="0" sz="1300" spc="6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evidentes</a:t>
            </a:r>
            <a:r>
              <a:rPr dirty="0" sz="1300" spc="7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en</a:t>
            </a:r>
            <a:r>
              <a:rPr dirty="0" sz="1300" spc="6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la</a:t>
            </a:r>
            <a:r>
              <a:rPr dirty="0" sz="1300" spc="7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conducta</a:t>
            </a:r>
            <a:r>
              <a:rPr dirty="0" sz="1300" spc="6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de</a:t>
            </a:r>
            <a:r>
              <a:rPr dirty="0" sz="1300" spc="7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la</a:t>
            </a:r>
            <a:r>
              <a:rPr dirty="0" sz="1300" spc="7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 spc="-10">
                <a:solidFill>
                  <a:srgbClr val="141818"/>
                </a:solidFill>
                <a:latin typeface="Suisse Int'l"/>
                <a:cs typeface="Suisse Int'l"/>
              </a:rPr>
              <a:t>organización</a:t>
            </a:r>
            <a:endParaRPr sz="1300">
              <a:latin typeface="Suisse Int'l"/>
              <a:cs typeface="Suisse Int'l"/>
            </a:endParaRPr>
          </a:p>
          <a:p>
            <a:pPr>
              <a:lnSpc>
                <a:spcPct val="100000"/>
              </a:lnSpc>
            </a:pPr>
            <a:endParaRPr sz="1300">
              <a:latin typeface="Suisse Int'l"/>
              <a:cs typeface="Suisse Int'l"/>
            </a:endParaRPr>
          </a:p>
          <a:p>
            <a:pPr>
              <a:lnSpc>
                <a:spcPct val="100000"/>
              </a:lnSpc>
              <a:spcBef>
                <a:spcPts val="130"/>
              </a:spcBef>
            </a:pPr>
            <a:endParaRPr sz="1300">
              <a:latin typeface="Suisse Int'l"/>
              <a:cs typeface="Suisse Int'l"/>
            </a:endParaRPr>
          </a:p>
          <a:p>
            <a:pPr marL="12700" marR="4988560">
              <a:lnSpc>
                <a:spcPct val="108100"/>
              </a:lnSpc>
            </a:pPr>
            <a:r>
              <a:rPr dirty="0" sz="1850" b="1">
                <a:solidFill>
                  <a:srgbClr val="141818"/>
                </a:solidFill>
                <a:latin typeface="Suisse Int'l"/>
                <a:cs typeface="Suisse Int'l"/>
              </a:rPr>
              <a:t>Patrones</a:t>
            </a:r>
            <a:r>
              <a:rPr dirty="0" sz="1850" spc="-10" b="1">
                <a:solidFill>
                  <a:srgbClr val="141818"/>
                </a:solidFill>
                <a:latin typeface="Suisse Int'l"/>
                <a:cs typeface="Suisse Int'l"/>
              </a:rPr>
              <a:t> recurrentes identificados</a:t>
            </a:r>
            <a:endParaRPr sz="1850">
              <a:latin typeface="Suisse Int'l"/>
              <a:cs typeface="Suisse Int'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10275884" y="1827085"/>
            <a:ext cx="1040130" cy="2298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Origen</a:t>
            </a:r>
            <a:r>
              <a:rPr dirty="0" sz="1300" spc="7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/</a:t>
            </a:r>
            <a:r>
              <a:rPr dirty="0" sz="1300" spc="7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 spc="-20">
                <a:solidFill>
                  <a:srgbClr val="141818"/>
                </a:solidFill>
                <a:latin typeface="Suisse Int'l"/>
                <a:cs typeface="Suisse Int'l"/>
              </a:rPr>
              <a:t>Tipo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15284144" y="1827085"/>
            <a:ext cx="1154430" cy="2298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Impacto</a:t>
            </a:r>
            <a:r>
              <a:rPr dirty="0" sz="1300" spc="7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(+</a:t>
            </a:r>
            <a:r>
              <a:rPr dirty="0" sz="1300" spc="7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a</a:t>
            </a:r>
            <a:r>
              <a:rPr dirty="0" sz="1300" spc="7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-</a:t>
            </a:r>
            <a:r>
              <a:rPr dirty="0" sz="1300" spc="-50">
                <a:solidFill>
                  <a:srgbClr val="141818"/>
                </a:solidFill>
                <a:latin typeface="Suisse Int'l"/>
                <a:cs typeface="Suisse Int'l"/>
              </a:rPr>
              <a:t>)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10992260" y="906697"/>
            <a:ext cx="2959100" cy="3416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050">
                <a:solidFill>
                  <a:srgbClr val="FFFFFF"/>
                </a:solidFill>
                <a:latin typeface="Suisse Int'l Medium"/>
                <a:cs typeface="Suisse Int'l Medium"/>
              </a:rPr>
              <a:t>Información</a:t>
            </a:r>
            <a:r>
              <a:rPr dirty="0" sz="2050" spc="6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FFFFFF"/>
                </a:solidFill>
                <a:latin typeface="Suisse Int'l Medium"/>
                <a:cs typeface="Suisse Int'l Medium"/>
              </a:rPr>
              <a:t>descartada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38" name="object 38" descr=""/>
          <p:cNvSpPr/>
          <p:nvPr/>
        </p:nvSpPr>
        <p:spPr>
          <a:xfrm>
            <a:off x="15710715" y="725069"/>
            <a:ext cx="3488054" cy="712470"/>
          </a:xfrm>
          <a:custGeom>
            <a:avLst/>
            <a:gdLst/>
            <a:ahLst/>
            <a:cxnLst/>
            <a:rect l="l" t="t" r="r" b="b"/>
            <a:pathLst>
              <a:path w="3488055" h="712469">
                <a:moveTo>
                  <a:pt x="3251867" y="0"/>
                </a:moveTo>
                <a:lnTo>
                  <a:pt x="0" y="0"/>
                </a:lnTo>
                <a:lnTo>
                  <a:pt x="0" y="712396"/>
                </a:lnTo>
                <a:lnTo>
                  <a:pt x="3251867" y="712396"/>
                </a:lnTo>
                <a:lnTo>
                  <a:pt x="3487969" y="356198"/>
                </a:lnTo>
                <a:lnTo>
                  <a:pt x="3251867" y="0"/>
                </a:lnTo>
                <a:close/>
              </a:path>
            </a:pathLst>
          </a:custGeom>
          <a:solidFill>
            <a:srgbClr val="14181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 descr=""/>
          <p:cNvSpPr txBox="1"/>
          <p:nvPr/>
        </p:nvSpPr>
        <p:spPr>
          <a:xfrm>
            <a:off x="16081643" y="906697"/>
            <a:ext cx="2598420" cy="3416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050">
                <a:solidFill>
                  <a:srgbClr val="FFFFFF"/>
                </a:solidFill>
                <a:latin typeface="Suisse Int'l Medium"/>
                <a:cs typeface="Suisse Int'l Medium"/>
              </a:rPr>
              <a:t>Supuestos</a:t>
            </a:r>
            <a:r>
              <a:rPr dirty="0" sz="2050" spc="2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FFFFFF"/>
                </a:solidFill>
                <a:latin typeface="Suisse Int'l Medium"/>
                <a:cs typeface="Suisse Int'l Medium"/>
              </a:rPr>
              <a:t>implícitos</a:t>
            </a:r>
            <a:endParaRPr sz="2050">
              <a:latin typeface="Suisse Int'l Medium"/>
              <a:cs typeface="Suisse Int'l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Qualitas_VM</dc:title>
  <dcterms:created xsi:type="dcterms:W3CDTF">2025-04-21T14:14:52Z</dcterms:created>
  <dcterms:modified xsi:type="dcterms:W3CDTF">2025-04-21T14:14:52Z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2025-04-21T00:00:00Z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2025-04-21T00:00:00Z</vt:filetime>
  </property>
  <property fmtid="{D5CDD505-2E9C-101B-9397-08002B2CF9AE}" pid="5" name="Producer">
    <vt:lpwstr>Adobe PDF library 17.00</vt:lpwstr>
  </property>
</Properties>
</file>