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0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8976302"/>
            <a:ext cx="285750" cy="30365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Mapa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Transformación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302155" y="2783125"/>
            <a:ext cx="2488565" cy="508634"/>
          </a:xfrm>
          <a:custGeom>
            <a:avLst/>
            <a:gdLst/>
            <a:ahLst/>
            <a:cxnLst/>
            <a:rect l="l" t="t" r="r" b="b"/>
            <a:pathLst>
              <a:path w="2488565" h="508635">
                <a:moveTo>
                  <a:pt x="2319988" y="0"/>
                </a:moveTo>
                <a:lnTo>
                  <a:pt x="0" y="0"/>
                </a:lnTo>
                <a:lnTo>
                  <a:pt x="0" y="508248"/>
                </a:lnTo>
                <a:lnTo>
                  <a:pt x="2319988" y="508248"/>
                </a:lnTo>
                <a:lnTo>
                  <a:pt x="2488430" y="254124"/>
                </a:lnTo>
                <a:lnTo>
                  <a:pt x="2319988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396424" y="2909061"/>
            <a:ext cx="2194560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Causas</a:t>
            </a:r>
            <a:r>
              <a:rPr dirty="0" sz="1450" spc="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y</a:t>
            </a:r>
            <a:r>
              <a:rPr dirty="0" sz="1450" spc="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consecuencias</a:t>
            </a:r>
            <a:endParaRPr sz="1450">
              <a:latin typeface="Suisse Int'l Medium"/>
              <a:cs typeface="Suisse Int'l Medium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586475" y="2779467"/>
            <a:ext cx="17624425" cy="9030970"/>
            <a:chOff x="1586475" y="2779467"/>
            <a:chExt cx="17624425" cy="9030970"/>
          </a:xfrm>
        </p:grpSpPr>
        <p:sp>
          <p:nvSpPr>
            <p:cNvPr id="9" name="object 9" descr=""/>
            <p:cNvSpPr/>
            <p:nvPr/>
          </p:nvSpPr>
          <p:spPr>
            <a:xfrm>
              <a:off x="8431257" y="278232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431257" y="2841264"/>
              <a:ext cx="0" cy="8926830"/>
            </a:xfrm>
            <a:custGeom>
              <a:avLst/>
              <a:gdLst/>
              <a:ahLst/>
              <a:cxnLst/>
              <a:rect l="l" t="t" r="r" b="b"/>
              <a:pathLst>
                <a:path w="0" h="8926830">
                  <a:moveTo>
                    <a:pt x="0" y="0"/>
                  </a:moveTo>
                  <a:lnTo>
                    <a:pt x="0" y="8926741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431257" y="11787623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598540" y="5797858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598540" y="7926883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598540" y="9977056"/>
              <a:ext cx="17600295" cy="0"/>
            </a:xfrm>
            <a:custGeom>
              <a:avLst/>
              <a:gdLst/>
              <a:ahLst/>
              <a:cxnLst/>
              <a:rect l="l" t="t" r="r" b="b"/>
              <a:pathLst>
                <a:path w="17600295" h="0">
                  <a:moveTo>
                    <a:pt x="0" y="0"/>
                  </a:moveTo>
                  <a:lnTo>
                    <a:pt x="17600147" y="0"/>
                  </a:lnTo>
                </a:path>
              </a:pathLst>
            </a:custGeom>
            <a:ln w="236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799558" y="2783125"/>
              <a:ext cx="2961640" cy="508634"/>
            </a:xfrm>
            <a:custGeom>
              <a:avLst/>
              <a:gdLst/>
              <a:ahLst/>
              <a:cxnLst/>
              <a:rect l="l" t="t" r="r" b="b"/>
              <a:pathLst>
                <a:path w="2961640" h="508635">
                  <a:moveTo>
                    <a:pt x="2793106" y="0"/>
                  </a:moveTo>
                  <a:lnTo>
                    <a:pt x="0" y="0"/>
                  </a:lnTo>
                  <a:lnTo>
                    <a:pt x="0" y="508248"/>
                  </a:lnTo>
                  <a:lnTo>
                    <a:pt x="2793106" y="508248"/>
                  </a:lnTo>
                  <a:lnTo>
                    <a:pt x="2961548" y="254124"/>
                  </a:lnTo>
                  <a:lnTo>
                    <a:pt x="2793106" y="0"/>
                  </a:lnTo>
                  <a:close/>
                </a:path>
              </a:pathLst>
            </a:custGeom>
            <a:solidFill>
              <a:srgbClr val="1418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289466" y="3577627"/>
            <a:ext cx="279527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Descripción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del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enfoque</a:t>
            </a:r>
            <a:r>
              <a:rPr dirty="0" sz="1300" spc="1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tradicional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579427" y="4531068"/>
            <a:ext cx="1892300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Vulnerabilidad</a:t>
            </a:r>
            <a:r>
              <a:rPr dirty="0" sz="1850" spc="14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1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Propuesta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Valor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79427" y="6534769"/>
            <a:ext cx="1939289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Vulnerabilidad</a:t>
            </a:r>
            <a:r>
              <a:rPr dirty="0" sz="1850" spc="14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2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Modelo</a:t>
            </a:r>
            <a:r>
              <a:rPr dirty="0" sz="11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5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Negocio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79427" y="8651633"/>
            <a:ext cx="1946275" cy="6375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Vulnerabilidad</a:t>
            </a:r>
            <a:r>
              <a:rPr dirty="0" sz="1850" spc="14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50" b="1">
                <a:solidFill>
                  <a:srgbClr val="141818"/>
                </a:solidFill>
                <a:latin typeface="Suisse Int'l"/>
                <a:cs typeface="Suisse Int'l"/>
              </a:rPr>
              <a:t>3</a:t>
            </a:r>
            <a:endParaRPr sz="1850">
              <a:latin typeface="Suisse Int'l"/>
              <a:cs typeface="Suisse Int'l"/>
            </a:endParaRPr>
          </a:p>
          <a:p>
            <a:pPr marL="24765">
              <a:lnSpc>
                <a:spcPct val="100000"/>
              </a:lnSpc>
              <a:spcBef>
                <a:spcPts val="1180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Ex:</a:t>
            </a:r>
            <a:r>
              <a:rPr dirty="0" sz="115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Canal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4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distribución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579427" y="10589929"/>
            <a:ext cx="3048000" cy="842644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Puntos</a:t>
            </a:r>
            <a:r>
              <a:rPr dirty="0" sz="1850" spc="55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850" spc="6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b="1">
                <a:solidFill>
                  <a:srgbClr val="141818"/>
                </a:solidFill>
                <a:latin typeface="Suisse Int'l"/>
                <a:cs typeface="Suisse Int'l"/>
              </a:rPr>
              <a:t>fricción</a:t>
            </a:r>
            <a:r>
              <a:rPr dirty="0" sz="1850" spc="60" b="1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850" spc="-10" b="1">
                <a:solidFill>
                  <a:srgbClr val="141818"/>
                </a:solidFill>
                <a:latin typeface="Suisse Int'l"/>
                <a:cs typeface="Suisse Int'l"/>
              </a:rPr>
              <a:t>común</a:t>
            </a:r>
            <a:endParaRPr sz="1850">
              <a:latin typeface="Suisse Int'l"/>
              <a:cs typeface="Suisse Int'l"/>
            </a:endParaRPr>
          </a:p>
          <a:p>
            <a:pPr marL="24765" marR="478155">
              <a:lnSpc>
                <a:spcPct val="121400"/>
              </a:lnSpc>
              <a:spcBef>
                <a:spcPts val="825"/>
              </a:spcBef>
            </a:pP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Roles,</a:t>
            </a:r>
            <a:r>
              <a:rPr dirty="0" sz="1150" spc="8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acciones,</a:t>
            </a:r>
            <a:r>
              <a:rPr dirty="0" sz="1150" spc="9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procesos,</a:t>
            </a:r>
            <a:r>
              <a:rPr dirty="0" sz="1150" spc="9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sistemas,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tomados</a:t>
            </a:r>
            <a:r>
              <a:rPr dirty="0" sz="1150" spc="5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decisión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"/>
                <a:cs typeface="Suisse Int'l"/>
              </a:rPr>
              <a:t>y</a:t>
            </a:r>
            <a:r>
              <a:rPr dirty="0" sz="1150" spc="6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"/>
                <a:cs typeface="Suisse Int'l"/>
              </a:rPr>
              <a:t>recursos</a:t>
            </a:r>
            <a:endParaRPr sz="1150">
              <a:latin typeface="Suisse Int'l"/>
              <a:cs typeface="Suisse Int'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929533" y="2909061"/>
            <a:ext cx="2612390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Transformaciones</a:t>
            </a:r>
            <a:r>
              <a:rPr dirty="0" sz="1450" spc="-1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necesarias</a:t>
            </a:r>
            <a:endParaRPr sz="1450">
              <a:latin typeface="Suisse Int'l Medium"/>
              <a:cs typeface="Suisse Int'l Medium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8944570" y="3577627"/>
            <a:ext cx="230124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 spc="-55">
                <a:solidFill>
                  <a:srgbClr val="141818"/>
                </a:solidFill>
                <a:latin typeface="Suisse Int'l"/>
                <a:cs typeface="Suisse Int'l"/>
              </a:rPr>
              <a:t>¿Y</a:t>
            </a:r>
            <a:r>
              <a:rPr dirty="0" sz="13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si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lo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contrario</a:t>
            </a:r>
            <a:r>
              <a:rPr dirty="0" sz="1300" spc="4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fuera</a:t>
            </a:r>
            <a:r>
              <a:rPr dirty="0" sz="1300" spc="3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cierto?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604650" y="872020"/>
            <a:ext cx="6504305" cy="87693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54305" indent="-141605">
              <a:lnSpc>
                <a:spcPct val="100000"/>
              </a:lnSpc>
              <a:spcBef>
                <a:spcPts val="390"/>
              </a:spcBef>
              <a:buChar char="•"/>
              <a:tabLst>
                <a:tab pos="154305" algn="l"/>
              </a:tabLst>
            </a:pP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Identificar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áreas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donde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puede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haber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incrementado</a:t>
            </a:r>
            <a:r>
              <a:rPr dirty="0" sz="1150" spc="21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 Light"/>
                <a:cs typeface="Suisse Int'l Light"/>
              </a:rPr>
              <a:t>vulnerabilidad</a:t>
            </a:r>
            <a:endParaRPr sz="1150">
              <a:latin typeface="Suisse Int'l Light"/>
              <a:cs typeface="Suisse Int'l Light"/>
            </a:endParaRPr>
          </a:p>
          <a:p>
            <a:pPr marL="154305" indent="-141605">
              <a:lnSpc>
                <a:spcPct val="100000"/>
              </a:lnSpc>
              <a:spcBef>
                <a:spcPts val="295"/>
              </a:spcBef>
              <a:buChar char="•"/>
              <a:tabLst>
                <a:tab pos="154305" algn="l"/>
              </a:tabLst>
            </a:pP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Documentar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dependencias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críticas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50" spc="114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puntos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potenciales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de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fallo</a:t>
            </a:r>
            <a:r>
              <a:rPr dirty="0" sz="1150" spc="114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en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el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modelo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50" spc="114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sus</a:t>
            </a:r>
            <a:r>
              <a:rPr dirty="0" sz="1150" spc="11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 Light"/>
                <a:cs typeface="Suisse Int'l Light"/>
              </a:rPr>
              <a:t>procesos</a:t>
            </a:r>
            <a:endParaRPr sz="1150">
              <a:latin typeface="Suisse Int'l Light"/>
              <a:cs typeface="Suisse Int'l Light"/>
            </a:endParaRPr>
          </a:p>
          <a:p>
            <a:pPr marL="154305" indent="-141605">
              <a:lnSpc>
                <a:spcPct val="100000"/>
              </a:lnSpc>
              <a:spcBef>
                <a:spcPts val="295"/>
              </a:spcBef>
              <a:buChar char="•"/>
              <a:tabLst>
                <a:tab pos="154305" algn="l"/>
              </a:tabLst>
            </a:pP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Evaluar</a:t>
            </a:r>
            <a:r>
              <a:rPr dirty="0" sz="1150" spc="1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capacidad</a:t>
            </a:r>
            <a:r>
              <a:rPr dirty="0" sz="1150" spc="1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150" spc="1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detectar</a:t>
            </a:r>
            <a:r>
              <a:rPr dirty="0" sz="1150" spc="1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y</a:t>
            </a:r>
            <a:r>
              <a:rPr dirty="0" sz="1150" spc="1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responder</a:t>
            </a:r>
            <a:r>
              <a:rPr dirty="0" sz="1150" spc="1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a</a:t>
            </a:r>
            <a:r>
              <a:rPr dirty="0" sz="1150" spc="13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10">
                <a:solidFill>
                  <a:srgbClr val="141818"/>
                </a:solidFill>
                <a:latin typeface="Suisse Int'l Light"/>
                <a:cs typeface="Suisse Int'l Light"/>
              </a:rPr>
              <a:t>perturbaciones</a:t>
            </a:r>
            <a:r>
              <a:rPr dirty="0" sz="1150" spc="12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 Light"/>
                <a:cs typeface="Suisse Int'l Light"/>
              </a:rPr>
              <a:t>imprevistas</a:t>
            </a:r>
            <a:endParaRPr sz="1150">
              <a:latin typeface="Suisse Int'l Light"/>
              <a:cs typeface="Suisse Int'l Light"/>
            </a:endParaRPr>
          </a:p>
          <a:p>
            <a:pPr marL="154305" indent="-141605">
              <a:lnSpc>
                <a:spcPct val="100000"/>
              </a:lnSpc>
              <a:spcBef>
                <a:spcPts val="295"/>
              </a:spcBef>
              <a:buChar char="•"/>
              <a:tabLst>
                <a:tab pos="154305" algn="l"/>
              </a:tabLst>
            </a:pP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Analizar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eventos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pasados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donde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la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organización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mostró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fragilidad</a:t>
            </a:r>
            <a:r>
              <a:rPr dirty="0" sz="1150" spc="18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>
                <a:solidFill>
                  <a:srgbClr val="141818"/>
                </a:solidFill>
                <a:latin typeface="Suisse Int'l Light"/>
                <a:cs typeface="Suisse Int'l Light"/>
              </a:rPr>
              <a:t>o</a:t>
            </a:r>
            <a:r>
              <a:rPr dirty="0" sz="1150" spc="18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150" spc="-10">
                <a:solidFill>
                  <a:srgbClr val="141818"/>
                </a:solidFill>
                <a:latin typeface="Suisse Int'l Light"/>
                <a:cs typeface="Suisse Int'l Light"/>
              </a:rPr>
              <a:t>resiliencia</a:t>
            </a:r>
            <a:endParaRPr sz="1150">
              <a:latin typeface="Suisse Int'l Light"/>
              <a:cs typeface="Suisse Int'l Light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12416435" y="2783125"/>
            <a:ext cx="2488565" cy="508634"/>
          </a:xfrm>
          <a:custGeom>
            <a:avLst/>
            <a:gdLst/>
            <a:ahLst/>
            <a:cxnLst/>
            <a:rect l="l" t="t" r="r" b="b"/>
            <a:pathLst>
              <a:path w="2488565" h="508635">
                <a:moveTo>
                  <a:pt x="2319988" y="0"/>
                </a:moveTo>
                <a:lnTo>
                  <a:pt x="0" y="0"/>
                </a:lnTo>
                <a:lnTo>
                  <a:pt x="0" y="508248"/>
                </a:lnTo>
                <a:lnTo>
                  <a:pt x="2319988" y="508248"/>
                </a:lnTo>
                <a:lnTo>
                  <a:pt x="2488430" y="254124"/>
                </a:lnTo>
                <a:lnTo>
                  <a:pt x="2319988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12569438" y="2909061"/>
            <a:ext cx="207708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Métricas</a:t>
            </a:r>
            <a:r>
              <a:rPr dirty="0" sz="1450" spc="5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y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periodicidad</a:t>
            </a:r>
            <a:endParaRPr sz="1450">
              <a:latin typeface="Suisse Int'l Medium"/>
              <a:cs typeface="Suisse Int'l Medium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15463828" y="2779467"/>
            <a:ext cx="4050665" cy="9030970"/>
            <a:chOff x="15463828" y="2779467"/>
            <a:chExt cx="4050665" cy="9030970"/>
          </a:xfrm>
        </p:grpSpPr>
        <p:sp>
          <p:nvSpPr>
            <p:cNvPr id="27" name="object 27" descr=""/>
            <p:cNvSpPr/>
            <p:nvPr/>
          </p:nvSpPr>
          <p:spPr>
            <a:xfrm>
              <a:off x="15466685" y="278232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15466685" y="2841264"/>
              <a:ext cx="0" cy="8926830"/>
            </a:xfrm>
            <a:custGeom>
              <a:avLst/>
              <a:gdLst/>
              <a:ahLst/>
              <a:cxnLst/>
              <a:rect l="l" t="t" r="r" b="b"/>
              <a:pathLst>
                <a:path w="0" h="8926830">
                  <a:moveTo>
                    <a:pt x="0" y="0"/>
                  </a:moveTo>
                  <a:lnTo>
                    <a:pt x="0" y="8926741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5466685" y="11787623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5764018" y="2783125"/>
              <a:ext cx="3750310" cy="508634"/>
            </a:xfrm>
            <a:custGeom>
              <a:avLst/>
              <a:gdLst/>
              <a:ahLst/>
              <a:cxnLst/>
              <a:rect l="l" t="t" r="r" b="b"/>
              <a:pathLst>
                <a:path w="3750309" h="508635">
                  <a:moveTo>
                    <a:pt x="3581634" y="0"/>
                  </a:moveTo>
                  <a:lnTo>
                    <a:pt x="0" y="0"/>
                  </a:lnTo>
                  <a:lnTo>
                    <a:pt x="0" y="508248"/>
                  </a:lnTo>
                  <a:lnTo>
                    <a:pt x="3581634" y="508248"/>
                  </a:lnTo>
                  <a:lnTo>
                    <a:pt x="3750076" y="254124"/>
                  </a:lnTo>
                  <a:lnTo>
                    <a:pt x="3581634" y="0"/>
                  </a:lnTo>
                  <a:close/>
                </a:path>
              </a:pathLst>
            </a:custGeom>
            <a:solidFill>
              <a:srgbClr val="14181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2403728" y="3545011"/>
            <a:ext cx="2550795" cy="498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9400"/>
              </a:lnSpc>
              <a:spcBef>
                <a:spcPts val="90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¿Cómo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abordaría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este</a:t>
            </a:r>
            <a:r>
              <a:rPr dirty="0" sz="1300" spc="114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problema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otra</a:t>
            </a:r>
            <a:r>
              <a:rPr dirty="0" sz="1300" spc="2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industria?</a:t>
            </a:r>
            <a:endParaRPr sz="1300">
              <a:latin typeface="Suisse Int'l"/>
              <a:cs typeface="Suisse Int'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5979582" y="2909061"/>
            <a:ext cx="3213735" cy="2508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Prioridad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hacia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la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propuesta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>
                <a:solidFill>
                  <a:srgbClr val="FFFFFF"/>
                </a:solidFill>
                <a:latin typeface="Suisse Int'l Medium"/>
                <a:cs typeface="Suisse Int'l Medium"/>
              </a:rPr>
              <a:t>de</a:t>
            </a:r>
            <a:r>
              <a:rPr dirty="0" sz="1450" spc="5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450" spc="-10">
                <a:solidFill>
                  <a:srgbClr val="FFFFFF"/>
                </a:solidFill>
                <a:latin typeface="Suisse Int'l Medium"/>
                <a:cs typeface="Suisse Int'l Medium"/>
              </a:rPr>
              <a:t>valor</a:t>
            </a:r>
            <a:endParaRPr sz="1450">
              <a:latin typeface="Suisse Int'l Medium"/>
              <a:cs typeface="Suisse Int'l Medium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5759241" y="3577627"/>
            <a:ext cx="2645410" cy="229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¿Cómo</a:t>
            </a:r>
            <a:r>
              <a:rPr dirty="0" sz="1300" spc="9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abordaría</a:t>
            </a:r>
            <a:r>
              <a:rPr dirty="0" sz="1300" spc="10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esto</a:t>
            </a:r>
            <a:r>
              <a:rPr dirty="0" sz="1300" spc="95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>
                <a:solidFill>
                  <a:srgbClr val="141818"/>
                </a:solidFill>
                <a:latin typeface="Suisse Int'l"/>
                <a:cs typeface="Suisse Int'l"/>
              </a:rPr>
              <a:t>otro</a:t>
            </a:r>
            <a:r>
              <a:rPr dirty="0" sz="1300" spc="100">
                <a:solidFill>
                  <a:srgbClr val="141818"/>
                </a:solidFill>
                <a:latin typeface="Suisse Int'l"/>
                <a:cs typeface="Suisse Int'l"/>
              </a:rPr>
              <a:t> </a:t>
            </a:r>
            <a:r>
              <a:rPr dirty="0" sz="1300" spc="-10">
                <a:solidFill>
                  <a:srgbClr val="141818"/>
                </a:solidFill>
                <a:latin typeface="Suisse Int'l"/>
                <a:cs typeface="Suisse Int'l"/>
              </a:rPr>
              <a:t>actor?</a:t>
            </a:r>
            <a:endParaRPr sz="1300">
              <a:latin typeface="Suisse Int'l"/>
              <a:cs typeface="Suisse Int'l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12074383" y="2782324"/>
            <a:ext cx="5715" cy="9025255"/>
            <a:chOff x="12074383" y="2782324"/>
            <a:chExt cx="5715" cy="9025255"/>
          </a:xfrm>
        </p:grpSpPr>
        <p:sp>
          <p:nvSpPr>
            <p:cNvPr id="35" name="object 35" descr=""/>
            <p:cNvSpPr/>
            <p:nvPr/>
          </p:nvSpPr>
          <p:spPr>
            <a:xfrm>
              <a:off x="12076952" y="2782324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12076952" y="2841264"/>
              <a:ext cx="0" cy="8926830"/>
            </a:xfrm>
            <a:custGeom>
              <a:avLst/>
              <a:gdLst/>
              <a:ahLst/>
              <a:cxnLst/>
              <a:rect l="l" t="t" r="r" b="b"/>
              <a:pathLst>
                <a:path w="0" h="8926830">
                  <a:moveTo>
                    <a:pt x="0" y="0"/>
                  </a:moveTo>
                  <a:lnTo>
                    <a:pt x="0" y="8926741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12076952" y="11787622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2025-04-21T14:16:01Z</dcterms:created>
  <dcterms:modified xsi:type="dcterms:W3CDTF">2025-04-21T14:16:01Z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