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56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692213" y="654439"/>
            <a:ext cx="17813020" cy="11167110"/>
            <a:chOff x="1692213" y="654439"/>
            <a:chExt cx="17813020" cy="11167110"/>
          </a:xfrm>
        </p:grpSpPr>
        <p:sp>
          <p:nvSpPr>
            <p:cNvPr id="4" name="object 4" descr=""/>
            <p:cNvSpPr/>
            <p:nvPr/>
          </p:nvSpPr>
          <p:spPr>
            <a:xfrm>
              <a:off x="1695071" y="657296"/>
              <a:ext cx="17807305" cy="11161395"/>
            </a:xfrm>
            <a:custGeom>
              <a:avLst/>
              <a:gdLst/>
              <a:ahLst/>
              <a:cxnLst/>
              <a:rect l="l" t="t" r="r" b="b"/>
              <a:pathLst>
                <a:path w="17807305" h="11161395">
                  <a:moveTo>
                    <a:pt x="17807178" y="11160779"/>
                  </a:moveTo>
                  <a:lnTo>
                    <a:pt x="0" y="11160779"/>
                  </a:lnTo>
                  <a:lnTo>
                    <a:pt x="0" y="0"/>
                  </a:lnTo>
                  <a:lnTo>
                    <a:pt x="17807178" y="0"/>
                  </a:lnTo>
                  <a:lnTo>
                    <a:pt x="17807178" y="11160779"/>
                  </a:lnTo>
                  <a:close/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0598662" y="1214905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19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598662" y="1274155"/>
              <a:ext cx="0" cy="9947275"/>
            </a:xfrm>
            <a:custGeom>
              <a:avLst/>
              <a:gdLst/>
              <a:ahLst/>
              <a:cxnLst/>
              <a:rect l="l" t="t" r="r" b="b"/>
              <a:pathLst>
                <a:path w="0" h="9947275">
                  <a:moveTo>
                    <a:pt x="0" y="0"/>
                  </a:moveTo>
                  <a:lnTo>
                    <a:pt x="0" y="9946840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598662" y="11240768"/>
              <a:ext cx="0" cy="20320"/>
            </a:xfrm>
            <a:custGeom>
              <a:avLst/>
              <a:gdLst/>
              <a:ahLst/>
              <a:cxnLst/>
              <a:rect l="l" t="t" r="r" b="b"/>
              <a:pathLst>
                <a:path w="0" h="20320">
                  <a:moveTo>
                    <a:pt x="0" y="0"/>
                  </a:moveTo>
                  <a:lnTo>
                    <a:pt x="0" y="1970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2252680" y="6237875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2311748" y="6237875"/>
              <a:ext cx="16593819" cy="0"/>
            </a:xfrm>
            <a:custGeom>
              <a:avLst/>
              <a:gdLst/>
              <a:ahLst/>
              <a:cxnLst/>
              <a:rect l="l" t="t" r="r" b="b"/>
              <a:pathLst>
                <a:path w="16593819" h="0">
                  <a:moveTo>
                    <a:pt x="0" y="0"/>
                  </a:moveTo>
                  <a:lnTo>
                    <a:pt x="16593515" y="0"/>
                  </a:lnTo>
                </a:path>
              </a:pathLst>
            </a:custGeom>
            <a:ln w="5137">
              <a:solidFill>
                <a:srgbClr val="131818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8924946" y="6237875"/>
              <a:ext cx="20320" cy="0"/>
            </a:xfrm>
            <a:custGeom>
              <a:avLst/>
              <a:gdLst/>
              <a:ahLst/>
              <a:cxnLst/>
              <a:rect l="l" t="t" r="r" b="b"/>
              <a:pathLst>
                <a:path w="20319" h="0">
                  <a:moveTo>
                    <a:pt x="0" y="0"/>
                  </a:moveTo>
                  <a:lnTo>
                    <a:pt x="19700" y="0"/>
                  </a:lnTo>
                </a:path>
              </a:pathLst>
            </a:custGeom>
            <a:ln w="5137">
              <a:solidFill>
                <a:srgbClr val="13181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8567942" y="5334324"/>
            <a:ext cx="1572895" cy="51308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450">
                <a:latin typeface="Suisse Int'l Medium"/>
                <a:cs typeface="Suisse Int'l Medium"/>
              </a:rPr>
              <a:t>Apuestas</a:t>
            </a:r>
            <a:r>
              <a:rPr dirty="0" sz="1450" spc="140">
                <a:latin typeface="Suisse Int'l Medium"/>
                <a:cs typeface="Suisse Int'l Medium"/>
              </a:rPr>
              <a:t> </a:t>
            </a:r>
            <a:r>
              <a:rPr dirty="0" sz="1450" spc="-10" b="1">
                <a:latin typeface="Suisse Int'l"/>
                <a:cs typeface="Suisse Int'l"/>
              </a:rPr>
              <a:t>futuras</a:t>
            </a:r>
            <a:endParaRPr sz="14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50" spc="-10">
                <a:latin typeface="Suisse Int'l"/>
                <a:cs typeface="Suisse Int'l"/>
              </a:rPr>
              <a:t>(Desarrollar)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9650781" y="876698"/>
            <a:ext cx="9371330" cy="10480040"/>
          </a:xfrm>
          <a:custGeom>
            <a:avLst/>
            <a:gdLst/>
            <a:ahLst/>
            <a:cxnLst/>
            <a:rect l="l" t="t" r="r" b="b"/>
            <a:pathLst>
              <a:path w="9371330" h="10480040">
                <a:moveTo>
                  <a:pt x="1036904" y="10325252"/>
                </a:moveTo>
                <a:lnTo>
                  <a:pt x="947877" y="10345826"/>
                </a:lnTo>
                <a:lnTo>
                  <a:pt x="858837" y="10325252"/>
                </a:lnTo>
                <a:lnTo>
                  <a:pt x="947877" y="10479468"/>
                </a:lnTo>
                <a:lnTo>
                  <a:pt x="1036904" y="10325252"/>
                </a:lnTo>
                <a:close/>
              </a:path>
              <a:path w="9371330" h="10480040">
                <a:moveTo>
                  <a:pt x="2046655" y="237921"/>
                </a:moveTo>
                <a:lnTo>
                  <a:pt x="1888947" y="0"/>
                </a:lnTo>
                <a:lnTo>
                  <a:pt x="0" y="0"/>
                </a:lnTo>
                <a:lnTo>
                  <a:pt x="0" y="475856"/>
                </a:lnTo>
                <a:lnTo>
                  <a:pt x="1888947" y="475856"/>
                </a:lnTo>
                <a:lnTo>
                  <a:pt x="2046655" y="237921"/>
                </a:lnTo>
                <a:close/>
              </a:path>
              <a:path w="9371330" h="10480040">
                <a:moveTo>
                  <a:pt x="9370962" y="5361178"/>
                </a:moveTo>
                <a:lnTo>
                  <a:pt x="9216746" y="5272151"/>
                </a:lnTo>
                <a:lnTo>
                  <a:pt x="9237320" y="5361178"/>
                </a:lnTo>
                <a:lnTo>
                  <a:pt x="9216746" y="5450217"/>
                </a:lnTo>
                <a:lnTo>
                  <a:pt x="9370962" y="5361178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 txBox="1"/>
          <p:nvPr/>
        </p:nvSpPr>
        <p:spPr>
          <a:xfrm>
            <a:off x="378041" y="7511178"/>
            <a:ext cx="285750" cy="450215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Matriz</a:t>
            </a:r>
            <a:r>
              <a:rPr dirty="0" sz="2050" spc="-6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6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transformación</a:t>
            </a:r>
            <a:r>
              <a:rPr dirty="0" sz="2050" spc="-65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estratégica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77352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15" name="object 1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 txBox="1"/>
          <p:nvPr/>
        </p:nvSpPr>
        <p:spPr>
          <a:xfrm>
            <a:off x="10975846" y="5334324"/>
            <a:ext cx="2178050" cy="51308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450">
                <a:latin typeface="Suisse Int'l Medium"/>
                <a:cs typeface="Suisse Int'l Medium"/>
              </a:rPr>
              <a:t>Evoluciones</a:t>
            </a:r>
            <a:r>
              <a:rPr dirty="0" sz="1450" spc="150">
                <a:latin typeface="Suisse Int'l Medium"/>
                <a:cs typeface="Suisse Int'l Medium"/>
              </a:rPr>
              <a:t> </a:t>
            </a:r>
            <a:r>
              <a:rPr dirty="0" sz="1450" spc="-10" b="1">
                <a:latin typeface="Suisse Int'l"/>
                <a:cs typeface="Suisse Int'l"/>
              </a:rPr>
              <a:t>principales</a:t>
            </a:r>
            <a:endParaRPr sz="14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50" spc="-10">
                <a:latin typeface="Suisse Int'l"/>
                <a:cs typeface="Suisse Int'l"/>
              </a:rPr>
              <a:t>(Invertir)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8567864" y="6586181"/>
            <a:ext cx="1236980" cy="51308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450" spc="-10">
                <a:latin typeface="Suisse Int'l Medium"/>
                <a:cs typeface="Suisse Int'l Medium"/>
              </a:rPr>
              <a:t>Distracciones</a:t>
            </a:r>
            <a:endParaRPr sz="1450">
              <a:latin typeface="Suisse Int'l Medium"/>
              <a:cs typeface="Suisse Int'l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50" spc="-10">
                <a:latin typeface="Suisse Int'l"/>
                <a:cs typeface="Suisse Int'l"/>
              </a:rPr>
              <a:t>(Eliminar)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0975846" y="6586181"/>
            <a:ext cx="1123950" cy="51308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dirty="0" sz="1450">
                <a:latin typeface="Suisse Int'l Medium"/>
                <a:cs typeface="Suisse Int'l Medium"/>
              </a:rPr>
              <a:t>Cash</a:t>
            </a:r>
            <a:r>
              <a:rPr dirty="0" sz="1450" spc="60">
                <a:latin typeface="Suisse Int'l Medium"/>
                <a:cs typeface="Suisse Int'l Medium"/>
              </a:rPr>
              <a:t> </a:t>
            </a:r>
            <a:r>
              <a:rPr dirty="0" sz="1450" spc="-20" b="1">
                <a:latin typeface="Suisse Int'l"/>
                <a:cs typeface="Suisse Int'l"/>
              </a:rPr>
              <a:t>cowns</a:t>
            </a:r>
            <a:endParaRPr sz="1450">
              <a:latin typeface="Suisse Int'l"/>
              <a:cs typeface="Suisse Int'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450" spc="-10">
                <a:latin typeface="Suisse Int'l"/>
                <a:cs typeface="Suisse Int'l"/>
              </a:rPr>
              <a:t>(Cosechar)</a:t>
            </a:r>
            <a:endParaRPr sz="1450">
              <a:latin typeface="Suisse Int'l"/>
              <a:cs typeface="Suisse Int'l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059138" y="1003910"/>
            <a:ext cx="1120140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solidFill>
                  <a:srgbClr val="FFFFFF"/>
                </a:solidFill>
                <a:latin typeface="Suisse Int'l Medium"/>
                <a:cs typeface="Suisse Int'l Medium"/>
              </a:rPr>
              <a:t>Alta</a:t>
            </a:r>
            <a:r>
              <a:rPr dirty="0" sz="1200" spc="-30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Suisse Int'l"/>
                <a:cs typeface="Suisse Int'l"/>
              </a:rPr>
              <a:t>relevancia</a:t>
            </a:r>
            <a:endParaRPr sz="1200">
              <a:latin typeface="Suisse Int'l"/>
              <a:cs typeface="Suisse Int'l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9650786" y="11160967"/>
            <a:ext cx="2047239" cy="476250"/>
          </a:xfrm>
          <a:custGeom>
            <a:avLst/>
            <a:gdLst/>
            <a:ahLst/>
            <a:cxnLst/>
            <a:rect l="l" t="t" r="r" b="b"/>
            <a:pathLst>
              <a:path w="2047240" h="476250">
                <a:moveTo>
                  <a:pt x="1888950" y="0"/>
                </a:moveTo>
                <a:lnTo>
                  <a:pt x="0" y="0"/>
                </a:lnTo>
                <a:lnTo>
                  <a:pt x="0" y="475844"/>
                </a:lnTo>
                <a:lnTo>
                  <a:pt x="1888950" y="475844"/>
                </a:lnTo>
                <a:lnTo>
                  <a:pt x="2046659" y="237922"/>
                </a:lnTo>
                <a:lnTo>
                  <a:pt x="1888950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 txBox="1"/>
          <p:nvPr/>
        </p:nvSpPr>
        <p:spPr>
          <a:xfrm>
            <a:off x="9814477" y="11280294"/>
            <a:ext cx="1640839" cy="323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sz="1200">
                <a:solidFill>
                  <a:srgbClr val="FFFFFF"/>
                </a:solidFill>
                <a:latin typeface="Suisse Int'l Medium"/>
                <a:cs typeface="Suisse Int'l Medium"/>
              </a:rPr>
              <a:t>Baja</a:t>
            </a:r>
            <a:r>
              <a:rPr dirty="0" sz="1200" spc="-3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Suisse Int'l"/>
                <a:cs typeface="Suisse Int'l"/>
              </a:rPr>
              <a:t>relevancia</a:t>
            </a:r>
            <a:r>
              <a:rPr dirty="0" sz="1200" spc="-35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Suisse Int'l"/>
                <a:cs typeface="Suisse Int'l"/>
              </a:rPr>
              <a:t>futura</a:t>
            </a:r>
            <a:endParaRPr sz="1200">
              <a:latin typeface="Suisse Int'l"/>
              <a:cs typeface="Suisse Int'l"/>
            </a:endParaRPr>
          </a:p>
          <a:p>
            <a:pPr marL="408940">
              <a:lnSpc>
                <a:spcPts val="1175"/>
              </a:lnSpc>
            </a:pPr>
            <a:r>
              <a:rPr dirty="0" sz="1200">
                <a:solidFill>
                  <a:srgbClr val="141818"/>
                </a:solidFill>
                <a:latin typeface="Suisse Int'l Medium"/>
                <a:cs typeface="Suisse Int'l Medium"/>
              </a:rPr>
              <a:t>Costo</a:t>
            </a:r>
            <a:r>
              <a:rPr dirty="0" sz="1200" spc="-1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200" spc="-20" b="1">
                <a:solidFill>
                  <a:srgbClr val="141818"/>
                </a:solidFill>
                <a:latin typeface="Suisse Int'l"/>
                <a:cs typeface="Suisse Int'l"/>
              </a:rPr>
              <a:t>alto</a:t>
            </a:r>
            <a:endParaRPr sz="1200">
              <a:latin typeface="Suisse Int'l"/>
              <a:cs typeface="Suisse Int'l"/>
            </a:endParaRPr>
          </a:p>
        </p:txBody>
      </p:sp>
      <p:sp>
        <p:nvSpPr>
          <p:cNvPr id="22" name="object 22" descr=""/>
          <p:cNvSpPr/>
          <p:nvPr/>
        </p:nvSpPr>
        <p:spPr>
          <a:xfrm>
            <a:off x="17017767" y="5999952"/>
            <a:ext cx="2362200" cy="476250"/>
          </a:xfrm>
          <a:custGeom>
            <a:avLst/>
            <a:gdLst/>
            <a:ahLst/>
            <a:cxnLst/>
            <a:rect l="l" t="t" r="r" b="b"/>
            <a:pathLst>
              <a:path w="2362200" h="476250">
                <a:moveTo>
                  <a:pt x="2204368" y="0"/>
                </a:moveTo>
                <a:lnTo>
                  <a:pt x="0" y="0"/>
                </a:lnTo>
                <a:lnTo>
                  <a:pt x="0" y="475844"/>
                </a:lnTo>
                <a:lnTo>
                  <a:pt x="2204368" y="475844"/>
                </a:lnTo>
                <a:lnTo>
                  <a:pt x="2362069" y="237922"/>
                </a:lnTo>
                <a:lnTo>
                  <a:pt x="2204368" y="0"/>
                </a:lnTo>
                <a:close/>
              </a:path>
            </a:pathLst>
          </a:custGeom>
          <a:solidFill>
            <a:srgbClr val="14181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 txBox="1"/>
          <p:nvPr/>
        </p:nvSpPr>
        <p:spPr>
          <a:xfrm>
            <a:off x="17224483" y="6127168"/>
            <a:ext cx="1838325" cy="2082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solidFill>
                  <a:srgbClr val="FFFFFF"/>
                </a:solidFill>
                <a:latin typeface="Suisse Int'l Medium"/>
                <a:cs typeface="Suisse Int'l Medium"/>
              </a:rPr>
              <a:t>Alta</a:t>
            </a:r>
            <a:r>
              <a:rPr dirty="0" sz="1200" spc="-35">
                <a:solidFill>
                  <a:srgbClr val="FFFFFF"/>
                </a:solidFill>
                <a:latin typeface="Suisse Int'l Medium"/>
                <a:cs typeface="Suisse Int'l Medium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Suisse Int'l"/>
                <a:cs typeface="Suisse Int'l"/>
              </a:rPr>
              <a:t>relevancia</a:t>
            </a:r>
            <a:r>
              <a:rPr dirty="0" sz="1200" spc="-30" b="1">
                <a:solidFill>
                  <a:srgbClr val="FFFFFF"/>
                </a:solidFill>
                <a:latin typeface="Suisse Int'l"/>
                <a:cs typeface="Suisse Int'l"/>
              </a:rPr>
              <a:t> </a:t>
            </a:r>
            <a:r>
              <a:rPr dirty="0" sz="1200" spc="-10" b="1">
                <a:solidFill>
                  <a:srgbClr val="FFFFFF"/>
                </a:solidFill>
                <a:latin typeface="Suisse Int'l"/>
                <a:cs typeface="Suisse Int'l"/>
              </a:rPr>
              <a:t>presente</a:t>
            </a:r>
            <a:endParaRPr sz="1200">
              <a:latin typeface="Suisse Int'l"/>
              <a:cs typeface="Suisse Int'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2025-04-21T16:14:54Z</dcterms:created>
  <dcterms:modified xsi:type="dcterms:W3CDTF">2025-04-21T16:14:54Z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