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9794940"/>
            <a:ext cx="285750" cy="2218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Posición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temporal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664991" y="2998158"/>
            <a:ext cx="3542665" cy="1444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100"/>
              </a:spcBef>
            </a:pP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¿Qué</a:t>
            </a:r>
            <a:r>
              <a:rPr dirty="0" sz="2050" spc="-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crees</a:t>
            </a:r>
            <a:r>
              <a:rPr dirty="0" sz="2050" spc="-5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que</a:t>
            </a:r>
            <a:r>
              <a:rPr dirty="0" sz="2050" spc="-5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20">
                <a:solidFill>
                  <a:srgbClr val="141818"/>
                </a:solidFill>
                <a:latin typeface="Suisse Int'l Light"/>
                <a:cs typeface="Suisse Int'l Light"/>
              </a:rPr>
              <a:t>está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predeterminado</a:t>
            </a:r>
            <a:r>
              <a:rPr dirty="0" sz="2050" spc="-2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2050" spc="-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25">
                <a:solidFill>
                  <a:srgbClr val="141818"/>
                </a:solidFill>
                <a:latin typeface="Suisse Int'l Light"/>
                <a:cs typeface="Suisse Int'l Light"/>
              </a:rPr>
              <a:t>los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próximos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10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años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seguir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25">
                <a:solidFill>
                  <a:srgbClr val="141818"/>
                </a:solidFill>
                <a:latin typeface="Suisse Int'l Light"/>
                <a:cs typeface="Suisse Int'l Light"/>
              </a:rPr>
              <a:t>las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cosas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como</a:t>
            </a:r>
            <a:r>
              <a:rPr dirty="0" sz="2050" spc="-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hasta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ahora?</a:t>
            </a:r>
            <a:endParaRPr sz="2050">
              <a:latin typeface="Suisse Int'l Light"/>
              <a:cs typeface="Suisse Int'l Ligh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664991" y="5480859"/>
            <a:ext cx="3658235" cy="1444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100"/>
              </a:spcBef>
            </a:pP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Si</a:t>
            </a:r>
            <a:r>
              <a:rPr dirty="0" sz="2050" spc="-6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miraras</a:t>
            </a:r>
            <a:r>
              <a:rPr dirty="0" sz="2050" spc="-6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hacia</a:t>
            </a:r>
            <a:r>
              <a:rPr dirty="0" sz="2050" spc="-6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atrás,</a:t>
            </a:r>
            <a:r>
              <a:rPr dirty="0" sz="2050" spc="-6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partiendo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que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estuvieses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ya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en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25">
                <a:solidFill>
                  <a:srgbClr val="141818"/>
                </a:solidFill>
                <a:latin typeface="Suisse Int'l Light"/>
                <a:cs typeface="Suisse Int'l Light"/>
              </a:rPr>
              <a:t>el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futuro,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contaras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la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historia,</a:t>
            </a:r>
            <a:endParaRPr sz="20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¿cuál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sería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esa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historia?</a:t>
            </a:r>
            <a:endParaRPr sz="2050">
              <a:latin typeface="Suisse Int'l Light"/>
              <a:cs typeface="Suisse Int'l Ligh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664991" y="7963560"/>
            <a:ext cx="3716020" cy="1444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100"/>
              </a:spcBef>
            </a:pP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Si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miraras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desde</a:t>
            </a:r>
            <a:r>
              <a:rPr dirty="0" sz="2050" spc="-4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ese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mismo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futuro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2050" spc="434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hacia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el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día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25">
                <a:solidFill>
                  <a:srgbClr val="141818"/>
                </a:solidFill>
                <a:latin typeface="Suisse Int'l Light"/>
                <a:cs typeface="Suisse Int'l Light"/>
              </a:rPr>
              <a:t>hoy,</a:t>
            </a:r>
            <a:r>
              <a:rPr dirty="0" sz="2050" spc="-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20">
                <a:solidFill>
                  <a:srgbClr val="141818"/>
                </a:solidFill>
                <a:latin typeface="Suisse Int'l Light"/>
                <a:cs typeface="Suisse Int'l Light"/>
              </a:rPr>
              <a:t>pero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imaginando</a:t>
            </a:r>
            <a:r>
              <a:rPr dirty="0" sz="2050" spc="-6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el</a:t>
            </a:r>
            <a:r>
              <a:rPr dirty="0" sz="2050" spc="-6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potencial</a:t>
            </a:r>
            <a:r>
              <a:rPr dirty="0" sz="2050" spc="-6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fracaso,</a:t>
            </a:r>
            <a:endParaRPr sz="20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¿cuál</a:t>
            </a:r>
            <a:r>
              <a:rPr dirty="0" sz="2050" spc="-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sería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>
                <a:solidFill>
                  <a:srgbClr val="141818"/>
                </a:solidFill>
                <a:latin typeface="Suisse Int'l Light"/>
                <a:cs typeface="Suisse Int'l Light"/>
              </a:rPr>
              <a:t>su</a:t>
            </a:r>
            <a:r>
              <a:rPr dirty="0" sz="2050" spc="-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2050" spc="-10">
                <a:solidFill>
                  <a:srgbClr val="141818"/>
                </a:solidFill>
                <a:latin typeface="Suisse Int'l Light"/>
                <a:cs typeface="Suisse Int'l Light"/>
              </a:rPr>
              <a:t>origen?</a:t>
            </a:r>
            <a:endParaRPr sz="2050">
              <a:latin typeface="Suisse Int'l Light"/>
              <a:cs typeface="Suisse Int'l Light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2672431" y="911077"/>
            <a:ext cx="15875" cy="10834370"/>
            <a:chOff x="12672431" y="911077"/>
            <a:chExt cx="15875" cy="10834370"/>
          </a:xfrm>
        </p:grpSpPr>
        <p:sp>
          <p:nvSpPr>
            <p:cNvPr id="10" name="object 10" descr=""/>
            <p:cNvSpPr/>
            <p:nvPr/>
          </p:nvSpPr>
          <p:spPr>
            <a:xfrm>
              <a:off x="12680311" y="911077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15760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2680311" y="970318"/>
              <a:ext cx="0" cy="10735945"/>
            </a:xfrm>
            <a:custGeom>
              <a:avLst/>
              <a:gdLst/>
              <a:ahLst/>
              <a:cxnLst/>
              <a:rect l="l" t="t" r="r" b="b"/>
              <a:pathLst>
                <a:path w="0" h="10735945">
                  <a:moveTo>
                    <a:pt x="0" y="0"/>
                  </a:moveTo>
                  <a:lnTo>
                    <a:pt x="0" y="10735384"/>
                  </a:lnTo>
                </a:path>
              </a:pathLst>
            </a:custGeom>
            <a:ln w="15760">
              <a:solidFill>
                <a:srgbClr val="1318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2680311" y="11725469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15760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/>
          <p:nvPr/>
        </p:nvSpPr>
        <p:spPr>
          <a:xfrm>
            <a:off x="6995384" y="5848327"/>
            <a:ext cx="5440680" cy="960119"/>
          </a:xfrm>
          <a:custGeom>
            <a:avLst/>
            <a:gdLst/>
            <a:ahLst/>
            <a:cxnLst/>
            <a:rect l="l" t="t" r="r" b="b"/>
            <a:pathLst>
              <a:path w="5440680" h="960120">
                <a:moveTo>
                  <a:pt x="5440663" y="0"/>
                </a:moveTo>
                <a:lnTo>
                  <a:pt x="318640" y="0"/>
                </a:lnTo>
                <a:lnTo>
                  <a:pt x="0" y="479792"/>
                </a:lnTo>
                <a:lnTo>
                  <a:pt x="318640" y="959593"/>
                </a:lnTo>
                <a:lnTo>
                  <a:pt x="5440663" y="959593"/>
                </a:lnTo>
                <a:lnTo>
                  <a:pt x="5440057" y="479792"/>
                </a:lnTo>
                <a:lnTo>
                  <a:pt x="5440663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9914018" y="6033731"/>
            <a:ext cx="1972310" cy="5346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350" spc="-10">
                <a:solidFill>
                  <a:srgbClr val="FFFFFF"/>
                </a:solidFill>
                <a:latin typeface="Suisse Int'l Medium"/>
                <a:cs typeface="Suisse Int'l Medium"/>
              </a:rPr>
              <a:t>Pesimista</a:t>
            </a:r>
            <a:endParaRPr sz="3350">
              <a:latin typeface="Suisse Int'l Medium"/>
              <a:cs typeface="Suisse Int'l Medium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12919130" y="5848327"/>
            <a:ext cx="5654675" cy="960119"/>
          </a:xfrm>
          <a:custGeom>
            <a:avLst/>
            <a:gdLst/>
            <a:ahLst/>
            <a:cxnLst/>
            <a:rect l="l" t="t" r="r" b="b"/>
            <a:pathLst>
              <a:path w="5654675" h="960120">
                <a:moveTo>
                  <a:pt x="5335855" y="0"/>
                </a:moveTo>
                <a:lnTo>
                  <a:pt x="0" y="0"/>
                </a:lnTo>
                <a:lnTo>
                  <a:pt x="614" y="479792"/>
                </a:lnTo>
                <a:lnTo>
                  <a:pt x="0" y="959593"/>
                </a:lnTo>
                <a:lnTo>
                  <a:pt x="5335855" y="959593"/>
                </a:lnTo>
                <a:lnTo>
                  <a:pt x="5654496" y="479792"/>
                </a:lnTo>
                <a:lnTo>
                  <a:pt x="5335855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13586121" y="6033731"/>
            <a:ext cx="1969770" cy="5346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350" spc="-10">
                <a:solidFill>
                  <a:srgbClr val="FFFFFF"/>
                </a:solidFill>
                <a:latin typeface="Suisse Int'l Medium"/>
                <a:cs typeface="Suisse Int'l Medium"/>
              </a:rPr>
              <a:t>Optimista</a:t>
            </a:r>
            <a:endParaRPr sz="3350">
              <a:latin typeface="Suisse Int'l Medium"/>
              <a:cs typeface="Suisse Int'l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2025-04-21T14:16:46Z</dcterms:created>
  <dcterms:modified xsi:type="dcterms:W3CDTF">2025-04-21T14:16:46Z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