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5" y="9781418"/>
            <a:ext cx="285750" cy="223202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Pruebas</a:t>
            </a:r>
            <a:r>
              <a:rPr dirty="0" sz="2050" spc="-6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6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Estrés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6" y="4052637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5507172" y="725069"/>
            <a:ext cx="2541905" cy="712470"/>
          </a:xfrm>
          <a:custGeom>
            <a:avLst/>
            <a:gdLst/>
            <a:ahLst/>
            <a:cxnLst/>
            <a:rect l="l" t="t" r="r" b="b"/>
            <a:pathLst>
              <a:path w="2541904" h="712469">
                <a:moveTo>
                  <a:pt x="2305630" y="0"/>
                </a:moveTo>
                <a:lnTo>
                  <a:pt x="0" y="0"/>
                </a:lnTo>
                <a:lnTo>
                  <a:pt x="0" y="712396"/>
                </a:lnTo>
                <a:lnTo>
                  <a:pt x="2305630" y="712396"/>
                </a:lnTo>
                <a:lnTo>
                  <a:pt x="2541732" y="356198"/>
                </a:lnTo>
                <a:lnTo>
                  <a:pt x="2305630" y="0"/>
                </a:lnTo>
                <a:close/>
              </a:path>
            </a:pathLst>
          </a:custGeom>
          <a:solidFill>
            <a:srgbClr val="14181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0496381" y="725069"/>
            <a:ext cx="2541905" cy="712470"/>
          </a:xfrm>
          <a:custGeom>
            <a:avLst/>
            <a:gdLst/>
            <a:ahLst/>
            <a:cxnLst/>
            <a:rect l="l" t="t" r="r" b="b"/>
            <a:pathLst>
              <a:path w="2541905" h="712469">
                <a:moveTo>
                  <a:pt x="2305630" y="0"/>
                </a:moveTo>
                <a:lnTo>
                  <a:pt x="0" y="0"/>
                </a:lnTo>
                <a:lnTo>
                  <a:pt x="0" y="712396"/>
                </a:lnTo>
                <a:lnTo>
                  <a:pt x="2305630" y="712396"/>
                </a:lnTo>
                <a:lnTo>
                  <a:pt x="2541732" y="356198"/>
                </a:lnTo>
                <a:lnTo>
                  <a:pt x="2305630" y="0"/>
                </a:lnTo>
                <a:close/>
              </a:path>
            </a:pathLst>
          </a:custGeom>
          <a:solidFill>
            <a:srgbClr val="14181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5485591" y="725069"/>
            <a:ext cx="2541905" cy="712470"/>
          </a:xfrm>
          <a:custGeom>
            <a:avLst/>
            <a:gdLst/>
            <a:ahLst/>
            <a:cxnLst/>
            <a:rect l="l" t="t" r="r" b="b"/>
            <a:pathLst>
              <a:path w="2541905" h="712469">
                <a:moveTo>
                  <a:pt x="2305630" y="0"/>
                </a:moveTo>
                <a:lnTo>
                  <a:pt x="0" y="0"/>
                </a:lnTo>
                <a:lnTo>
                  <a:pt x="0" y="712396"/>
                </a:lnTo>
                <a:lnTo>
                  <a:pt x="2305630" y="712396"/>
                </a:lnTo>
                <a:lnTo>
                  <a:pt x="2541732" y="356198"/>
                </a:lnTo>
                <a:lnTo>
                  <a:pt x="2305630" y="0"/>
                </a:lnTo>
                <a:close/>
              </a:path>
            </a:pathLst>
          </a:custGeom>
          <a:solidFill>
            <a:srgbClr val="141818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9" name="object 9" descr=""/>
          <p:cNvGraphicFramePr>
            <a:graphicFrameLocks noGrp="1"/>
          </p:cNvGraphicFramePr>
          <p:nvPr/>
        </p:nvGraphicFramePr>
        <p:xfrm>
          <a:off x="1609599" y="992367"/>
          <a:ext cx="17643475" cy="10916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53655"/>
                <a:gridCol w="5053330"/>
                <a:gridCol w="4860290"/>
              </a:tblGrid>
              <a:tr h="4091304">
                <a:tc>
                  <a:txBody>
                    <a:bodyPr/>
                    <a:lstStyle/>
                    <a:p>
                      <a:pPr marL="4255135">
                        <a:lnSpc>
                          <a:spcPts val="2025"/>
                        </a:lnSpc>
                      </a:pPr>
                      <a:r>
                        <a:rPr dirty="0" sz="245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Escenario</a:t>
                      </a:r>
                      <a:r>
                        <a:rPr dirty="0" sz="2450" spc="13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2450" spc="-50" b="1">
                          <a:solidFill>
                            <a:srgbClr val="FFFFFF"/>
                          </a:solidFill>
                          <a:latin typeface="Suisse Int'l"/>
                          <a:cs typeface="Suisse Int'l"/>
                        </a:rPr>
                        <a:t>1</a:t>
                      </a:r>
                      <a:endParaRPr sz="2450">
                        <a:latin typeface="Suisse Int'l"/>
                        <a:cs typeface="Suisse Int'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endParaRPr sz="2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1850" b="1">
                          <a:latin typeface="Suisse Int'l"/>
                          <a:cs typeface="Suisse Int'l"/>
                        </a:rPr>
                        <a:t>Estrategia</a:t>
                      </a:r>
                      <a:r>
                        <a:rPr dirty="0" sz="1850" spc="10" b="1"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850" spc="-50" b="1">
                          <a:latin typeface="Suisse Int'l"/>
                          <a:cs typeface="Suisse Int'l"/>
                        </a:rPr>
                        <a:t>A</a:t>
                      </a:r>
                      <a:endParaRPr sz="1850">
                        <a:latin typeface="Suisse Int'l"/>
                        <a:cs typeface="Suisse Int'l"/>
                      </a:endParaRPr>
                    </a:p>
                    <a:p>
                      <a:pPr marR="6224905">
                        <a:lnSpc>
                          <a:spcPct val="242499"/>
                        </a:lnSpc>
                        <a:spcBef>
                          <a:spcPts val="1290"/>
                        </a:spcBef>
                      </a:pPr>
                      <a:r>
                        <a:rPr dirty="0" sz="1450" spc="-10">
                          <a:latin typeface="Suisse Int'l"/>
                          <a:cs typeface="Suisse Int'l"/>
                        </a:rPr>
                        <a:t>Fortalezas Vulnerabilidades Modificaciones</a:t>
                      </a:r>
                      <a:endParaRPr sz="1450">
                        <a:latin typeface="Suisse Int'l"/>
                        <a:cs typeface="Suisse Int'l"/>
                      </a:endParaRPr>
                    </a:p>
                  </a:txBody>
                  <a:tcPr marL="0" marR="0" marB="0" marT="0">
                    <a:lnR w="6350">
                      <a:solidFill>
                        <a:srgbClr val="131818"/>
                      </a:solidFill>
                      <a:prstDash val="dash"/>
                    </a:lnR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 algn="ctr" marR="184785">
                        <a:lnSpc>
                          <a:spcPts val="2025"/>
                        </a:lnSpc>
                      </a:pPr>
                      <a:r>
                        <a:rPr dirty="0" sz="245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Escenario</a:t>
                      </a:r>
                      <a:r>
                        <a:rPr dirty="0" sz="2450" spc="13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2450" spc="-50" b="1">
                          <a:solidFill>
                            <a:srgbClr val="FFFFFF"/>
                          </a:solidFill>
                          <a:latin typeface="Suisse Int'l"/>
                          <a:cs typeface="Suisse Int'l"/>
                        </a:rPr>
                        <a:t>2</a:t>
                      </a:r>
                      <a:endParaRPr sz="2450">
                        <a:latin typeface="Suisse Int'l"/>
                        <a:cs typeface="Suisse Int'l"/>
                      </a:endParaRPr>
                    </a:p>
                  </a:txBody>
                  <a:tcPr marL="0" marR="0" marB="0" marT="0">
                    <a:lnL w="6350">
                      <a:solidFill>
                        <a:srgbClr val="131818"/>
                      </a:solidFill>
                      <a:prstDash val="dash"/>
                    </a:lnL>
                    <a:lnR w="6350">
                      <a:solidFill>
                        <a:srgbClr val="131818"/>
                      </a:solidFill>
                      <a:prstDash val="dash"/>
                    </a:lnR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 algn="ctr" marR="120014">
                        <a:lnSpc>
                          <a:spcPts val="2025"/>
                        </a:lnSpc>
                      </a:pPr>
                      <a:r>
                        <a:rPr dirty="0" sz="245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Escenario</a:t>
                      </a:r>
                      <a:r>
                        <a:rPr dirty="0" sz="2450" spc="13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2450" spc="-50" b="1">
                          <a:solidFill>
                            <a:srgbClr val="FFFFFF"/>
                          </a:solidFill>
                          <a:latin typeface="Suisse Int'l"/>
                          <a:cs typeface="Suisse Int'l"/>
                        </a:rPr>
                        <a:t>3</a:t>
                      </a:r>
                      <a:endParaRPr sz="2450">
                        <a:latin typeface="Suisse Int'l"/>
                        <a:cs typeface="Suisse Int'l"/>
                      </a:endParaRPr>
                    </a:p>
                  </a:txBody>
                  <a:tcPr marL="0" marR="0" marB="0" marT="0">
                    <a:lnL w="6350">
                      <a:solidFill>
                        <a:srgbClr val="131818"/>
                      </a:solidFill>
                      <a:prstDash val="dash"/>
                    </a:lnL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</a:tr>
              <a:tr h="36264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6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1850" b="1">
                          <a:latin typeface="Suisse Int'l"/>
                          <a:cs typeface="Suisse Int'l"/>
                        </a:rPr>
                        <a:t>Estrategia</a:t>
                      </a:r>
                      <a:r>
                        <a:rPr dirty="0" sz="1850" spc="10" b="1"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850" spc="-50" b="1">
                          <a:latin typeface="Suisse Int'l"/>
                          <a:cs typeface="Suisse Int'l"/>
                        </a:rPr>
                        <a:t>B</a:t>
                      </a:r>
                      <a:endParaRPr sz="1850">
                        <a:latin typeface="Suisse Int'l"/>
                        <a:cs typeface="Suisse Int'l"/>
                      </a:endParaRPr>
                    </a:p>
                    <a:p>
                      <a:pPr marR="6224905">
                        <a:lnSpc>
                          <a:spcPct val="242499"/>
                        </a:lnSpc>
                        <a:spcBef>
                          <a:spcPts val="1290"/>
                        </a:spcBef>
                      </a:pPr>
                      <a:r>
                        <a:rPr dirty="0" sz="1450" spc="-10">
                          <a:latin typeface="Suisse Int'l"/>
                          <a:cs typeface="Suisse Int'l"/>
                        </a:rPr>
                        <a:t>Fortalezas Vulnerabilidades Modificaciones</a:t>
                      </a:r>
                      <a:endParaRPr sz="1450">
                        <a:latin typeface="Suisse Int'l"/>
                        <a:cs typeface="Suisse Int'l"/>
                      </a:endParaRPr>
                    </a:p>
                  </a:txBody>
                  <a:tcPr marL="0" marR="0" marB="0" marT="0">
                    <a:lnR w="6350">
                      <a:solidFill>
                        <a:srgbClr val="131818"/>
                      </a:solidFill>
                      <a:prstDash val="dash"/>
                    </a:lnR>
                    <a:lnT w="6350">
                      <a:solidFill>
                        <a:srgbClr val="131818"/>
                      </a:solidFill>
                      <a:prstDash val="dash"/>
                    </a:lnT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131818"/>
                      </a:solidFill>
                      <a:prstDash val="dash"/>
                    </a:lnL>
                    <a:lnR w="6350">
                      <a:solidFill>
                        <a:srgbClr val="131818"/>
                      </a:solidFill>
                      <a:prstDash val="dash"/>
                    </a:lnR>
                    <a:lnT w="6350">
                      <a:solidFill>
                        <a:srgbClr val="131818"/>
                      </a:solidFill>
                      <a:prstDash val="dash"/>
                    </a:lnT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131818"/>
                      </a:solidFill>
                      <a:prstDash val="dash"/>
                    </a:lnL>
                    <a:lnT w="6350">
                      <a:solidFill>
                        <a:srgbClr val="131818"/>
                      </a:solidFill>
                      <a:prstDash val="dash"/>
                    </a:lnT>
                    <a:lnB w="6350">
                      <a:solidFill>
                        <a:srgbClr val="131818"/>
                      </a:solidFill>
                      <a:prstDash val="dash"/>
                    </a:lnB>
                  </a:tcPr>
                </a:tc>
              </a:tr>
              <a:tr h="31984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1850" b="1">
                          <a:latin typeface="Suisse Int'l"/>
                          <a:cs typeface="Suisse Int'l"/>
                        </a:rPr>
                        <a:t>Estrategia</a:t>
                      </a:r>
                      <a:r>
                        <a:rPr dirty="0" sz="1850" spc="10" b="1"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850" spc="-50" b="1">
                          <a:latin typeface="Suisse Int'l"/>
                          <a:cs typeface="Suisse Int'l"/>
                        </a:rPr>
                        <a:t>C</a:t>
                      </a:r>
                      <a:endParaRPr sz="1850">
                        <a:latin typeface="Suisse Int'l"/>
                        <a:cs typeface="Suisse Int'l"/>
                      </a:endParaRPr>
                    </a:p>
                    <a:p>
                      <a:pPr marR="4954270">
                        <a:lnSpc>
                          <a:spcPct val="242499"/>
                        </a:lnSpc>
                        <a:spcBef>
                          <a:spcPts val="1290"/>
                        </a:spcBef>
                      </a:pPr>
                      <a:r>
                        <a:rPr dirty="0" sz="1450">
                          <a:latin typeface="Suisse Int'l"/>
                          <a:cs typeface="Suisse Int'l"/>
                        </a:rPr>
                        <a:t>Opciones</a:t>
                      </a:r>
                      <a:r>
                        <a:rPr dirty="0" sz="1450" spc="114"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450" spc="-10">
                          <a:latin typeface="Suisse Int'l"/>
                          <a:cs typeface="Suisse Int'l"/>
                        </a:rPr>
                        <a:t>contingentes </a:t>
                      </a:r>
                      <a:r>
                        <a:rPr dirty="0" sz="1450">
                          <a:latin typeface="Suisse Int'l"/>
                          <a:cs typeface="Suisse Int'l"/>
                        </a:rPr>
                        <a:t>Indicadores</a:t>
                      </a:r>
                      <a:r>
                        <a:rPr dirty="0" sz="1450" spc="85"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450">
                          <a:latin typeface="Suisse Int'l"/>
                          <a:cs typeface="Suisse Int'l"/>
                        </a:rPr>
                        <a:t>de</a:t>
                      </a:r>
                      <a:r>
                        <a:rPr dirty="0" sz="1450" spc="85"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450">
                          <a:latin typeface="Suisse Int'l"/>
                          <a:cs typeface="Suisse Int'l"/>
                        </a:rPr>
                        <a:t>alerta</a:t>
                      </a:r>
                      <a:r>
                        <a:rPr dirty="0" sz="1450" spc="90"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450" spc="-10">
                          <a:latin typeface="Suisse Int'l"/>
                          <a:cs typeface="Suisse Int'l"/>
                        </a:rPr>
                        <a:t>temprana</a:t>
                      </a:r>
                      <a:endParaRPr sz="1450">
                        <a:latin typeface="Suisse Int'l"/>
                        <a:cs typeface="Suisse Int'l"/>
                      </a:endParaRPr>
                    </a:p>
                  </a:txBody>
                  <a:tcPr marL="0" marR="0" marB="0" marT="0">
                    <a:lnR w="6350">
                      <a:solidFill>
                        <a:srgbClr val="131818"/>
                      </a:solidFill>
                      <a:prstDash val="dash"/>
                    </a:lnR>
                    <a:lnT w="6350">
                      <a:solidFill>
                        <a:srgbClr val="131818"/>
                      </a:solidFill>
                      <a:prstDash val="dash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131818"/>
                      </a:solidFill>
                      <a:prstDash val="dash"/>
                    </a:lnL>
                    <a:lnR w="6350">
                      <a:solidFill>
                        <a:srgbClr val="131818"/>
                      </a:solidFill>
                      <a:prstDash val="dash"/>
                    </a:lnR>
                    <a:lnT w="6350">
                      <a:solidFill>
                        <a:srgbClr val="131818"/>
                      </a:solidFill>
                      <a:prstDash val="dash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131818"/>
                      </a:solidFill>
                      <a:prstDash val="dash"/>
                    </a:lnL>
                    <a:lnT w="6350">
                      <a:solidFill>
                        <a:srgbClr val="131818"/>
                      </a:solidFill>
                      <a:prstDash val="dash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Qualitas_VM</dc:title>
  <dcterms:created xsi:type="dcterms:W3CDTF">2025-04-21T16:14:26Z</dcterms:created>
  <dcterms:modified xsi:type="dcterms:W3CDTF">2025-04-21T16:14:26Z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2025-04-21T00:00:00Z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2025-04-21T00:00:00Z</vt:filetime>
  </property>
  <property fmtid="{D5CDD505-2E9C-101B-9397-08002B2CF9AE}" pid="5" name="Producer">
    <vt:lpwstr>Adobe PDF library 17.00</vt:lpwstr>
  </property>
</Properties>
</file>