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3404850"/>
  <p:notesSz cx="20104100" cy="13404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155503"/>
            <a:ext cx="17088486" cy="28150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506716"/>
            <a:ext cx="14072870" cy="335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337774"/>
            <a:ext cx="20104735" cy="1065530"/>
          </a:xfrm>
          <a:custGeom>
            <a:avLst/>
            <a:gdLst/>
            <a:ahLst/>
            <a:cxnLst/>
            <a:rect l="l" t="t" r="r" b="b"/>
            <a:pathLst>
              <a:path w="20104735" h="1065530">
                <a:moveTo>
                  <a:pt x="20104109" y="0"/>
                </a:moveTo>
                <a:lnTo>
                  <a:pt x="0" y="0"/>
                </a:lnTo>
                <a:lnTo>
                  <a:pt x="0" y="1064985"/>
                </a:lnTo>
                <a:lnTo>
                  <a:pt x="20104109" y="1064985"/>
                </a:lnTo>
                <a:lnTo>
                  <a:pt x="20104109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52339" y="12764939"/>
            <a:ext cx="262890" cy="434340"/>
          </a:xfrm>
          <a:custGeom>
            <a:avLst/>
            <a:gdLst/>
            <a:ahLst/>
            <a:cxnLst/>
            <a:rect l="l" t="t" r="r" b="b"/>
            <a:pathLst>
              <a:path w="262890" h="434340">
                <a:moveTo>
                  <a:pt x="50158" y="0"/>
                </a:moveTo>
                <a:lnTo>
                  <a:pt x="34153" y="0"/>
                </a:lnTo>
                <a:lnTo>
                  <a:pt x="19205" y="1138"/>
                </a:lnTo>
                <a:lnTo>
                  <a:pt x="8533" y="4553"/>
                </a:lnTo>
                <a:lnTo>
                  <a:pt x="2132" y="10249"/>
                </a:lnTo>
                <a:lnTo>
                  <a:pt x="0" y="18227"/>
                </a:lnTo>
                <a:lnTo>
                  <a:pt x="0" y="416056"/>
                </a:lnTo>
                <a:lnTo>
                  <a:pt x="34153" y="434299"/>
                </a:lnTo>
                <a:lnTo>
                  <a:pt x="41017" y="434299"/>
                </a:lnTo>
                <a:lnTo>
                  <a:pt x="79772" y="391509"/>
                </a:lnTo>
                <a:lnTo>
                  <a:pt x="234258" y="391509"/>
                </a:lnTo>
                <a:lnTo>
                  <a:pt x="246057" y="371246"/>
                </a:lnTo>
                <a:lnTo>
                  <a:pt x="248158" y="365323"/>
                </a:lnTo>
                <a:lnTo>
                  <a:pt x="131081" y="365323"/>
                </a:lnTo>
                <a:lnTo>
                  <a:pt x="117893" y="363224"/>
                </a:lnTo>
                <a:lnTo>
                  <a:pt x="105712" y="356927"/>
                </a:lnTo>
                <a:lnTo>
                  <a:pt x="94527" y="346427"/>
                </a:lnTo>
                <a:lnTo>
                  <a:pt x="84327" y="331721"/>
                </a:lnTo>
                <a:lnTo>
                  <a:pt x="84327" y="204604"/>
                </a:lnTo>
                <a:lnTo>
                  <a:pt x="94100" y="199875"/>
                </a:lnTo>
                <a:lnTo>
                  <a:pt x="104005" y="196493"/>
                </a:lnTo>
                <a:lnTo>
                  <a:pt x="114047" y="194462"/>
                </a:lnTo>
                <a:lnTo>
                  <a:pt x="124233" y="193784"/>
                </a:lnTo>
                <a:lnTo>
                  <a:pt x="245991" y="193784"/>
                </a:lnTo>
                <a:lnTo>
                  <a:pt x="244930" y="190962"/>
                </a:lnTo>
                <a:lnTo>
                  <a:pt x="231090" y="168410"/>
                </a:lnTo>
                <a:lnTo>
                  <a:pt x="213694" y="150330"/>
                </a:lnTo>
                <a:lnTo>
                  <a:pt x="204835" y="144769"/>
                </a:lnTo>
                <a:lnTo>
                  <a:pt x="84327" y="144769"/>
                </a:lnTo>
                <a:lnTo>
                  <a:pt x="84327" y="18227"/>
                </a:lnTo>
                <a:lnTo>
                  <a:pt x="82188" y="10249"/>
                </a:lnTo>
                <a:lnTo>
                  <a:pt x="75777" y="4553"/>
                </a:lnTo>
                <a:lnTo>
                  <a:pt x="65098" y="1138"/>
                </a:lnTo>
                <a:lnTo>
                  <a:pt x="50158" y="0"/>
                </a:lnTo>
                <a:close/>
              </a:path>
              <a:path w="262890" h="434340">
                <a:moveTo>
                  <a:pt x="234258" y="391509"/>
                </a:moveTo>
                <a:lnTo>
                  <a:pt x="79772" y="391509"/>
                </a:lnTo>
                <a:lnTo>
                  <a:pt x="85533" y="400506"/>
                </a:lnTo>
                <a:lnTo>
                  <a:pt x="120733" y="427567"/>
                </a:lnTo>
                <a:lnTo>
                  <a:pt x="156124" y="434299"/>
                </a:lnTo>
                <a:lnTo>
                  <a:pt x="178683" y="431747"/>
                </a:lnTo>
                <a:lnTo>
                  <a:pt x="199031" y="424096"/>
                </a:lnTo>
                <a:lnTo>
                  <a:pt x="217164" y="411354"/>
                </a:lnTo>
                <a:lnTo>
                  <a:pt x="233083" y="393527"/>
                </a:lnTo>
                <a:lnTo>
                  <a:pt x="234258" y="391509"/>
                </a:lnTo>
                <a:close/>
              </a:path>
              <a:path w="262890" h="434340">
                <a:moveTo>
                  <a:pt x="245991" y="193784"/>
                </a:moveTo>
                <a:lnTo>
                  <a:pt x="124233" y="193784"/>
                </a:lnTo>
                <a:lnTo>
                  <a:pt x="147430" y="199142"/>
                </a:lnTo>
                <a:lnTo>
                  <a:pt x="164004" y="215219"/>
                </a:lnTo>
                <a:lnTo>
                  <a:pt x="173951" y="242023"/>
                </a:lnTo>
                <a:lnTo>
                  <a:pt x="177267" y="279562"/>
                </a:lnTo>
                <a:lnTo>
                  <a:pt x="174375" y="317074"/>
                </a:lnTo>
                <a:lnTo>
                  <a:pt x="165705" y="343876"/>
                </a:lnTo>
                <a:lnTo>
                  <a:pt x="151270" y="359960"/>
                </a:lnTo>
                <a:lnTo>
                  <a:pt x="131081" y="365323"/>
                </a:lnTo>
                <a:lnTo>
                  <a:pt x="248158" y="365323"/>
                </a:lnTo>
                <a:lnTo>
                  <a:pt x="255330" y="345105"/>
                </a:lnTo>
                <a:lnTo>
                  <a:pt x="260896" y="315109"/>
                </a:lnTo>
                <a:lnTo>
                  <a:pt x="262753" y="281264"/>
                </a:lnTo>
                <a:lnTo>
                  <a:pt x="260770" y="247386"/>
                </a:lnTo>
                <a:lnTo>
                  <a:pt x="254826" y="217286"/>
                </a:lnTo>
                <a:lnTo>
                  <a:pt x="245991" y="193784"/>
                </a:lnTo>
                <a:close/>
              </a:path>
              <a:path w="262890" h="434340">
                <a:moveTo>
                  <a:pt x="142444" y="127085"/>
                </a:moveTo>
                <a:lnTo>
                  <a:pt x="126201" y="128192"/>
                </a:lnTo>
                <a:lnTo>
                  <a:pt x="111101" y="131509"/>
                </a:lnTo>
                <a:lnTo>
                  <a:pt x="97143" y="137036"/>
                </a:lnTo>
                <a:lnTo>
                  <a:pt x="84327" y="144769"/>
                </a:lnTo>
                <a:lnTo>
                  <a:pt x="204835" y="144769"/>
                </a:lnTo>
                <a:lnTo>
                  <a:pt x="193123" y="137416"/>
                </a:lnTo>
                <a:lnTo>
                  <a:pt x="169375" y="129668"/>
                </a:lnTo>
                <a:lnTo>
                  <a:pt x="142444" y="127085"/>
                </a:lnTo>
                <a:close/>
              </a:path>
            </a:pathLst>
          </a:custGeom>
          <a:solidFill>
            <a:srgbClr val="4F545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6432" y="12546583"/>
            <a:ext cx="575961" cy="6526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36194"/>
            <a:ext cx="18093690" cy="21447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083115"/>
            <a:ext cx="18093690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2466511"/>
            <a:ext cx="6433312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7958361" y="12749627"/>
            <a:ext cx="1570355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900" spc="-10">
                <a:solidFill>
                  <a:srgbClr val="131718"/>
                </a:solidFill>
                <a:latin typeface="Suisse Int'l"/>
                <a:cs typeface="Suisse Int'l"/>
              </a:rPr>
              <a:t>ilab.net/</a:t>
            </a:r>
            <a:r>
              <a:rPr dirty="0" sz="1900" spc="-10">
                <a:solidFill>
                  <a:srgbClr val="131718"/>
                </a:solidFill>
                <a:latin typeface="Suisse Int'l Medium"/>
                <a:cs typeface="Suisse Int'l Medium"/>
              </a:rPr>
              <a:t>itools</a:t>
            </a:r>
            <a:endParaRPr sz="1900">
              <a:latin typeface="Suisse Int'l Medium"/>
              <a:cs typeface="Suisse Int'l Medium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78045" y="9781418"/>
            <a:ext cx="285750" cy="223202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25"/>
              </a:lnSpc>
            </a:pP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Pruebas</a:t>
            </a:r>
            <a:r>
              <a:rPr dirty="0" sz="2050" spc="-6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de</a:t>
            </a:r>
            <a:r>
              <a:rPr dirty="0" sz="2050" spc="-6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Estrés</a:t>
            </a:r>
            <a:endParaRPr sz="2050">
              <a:latin typeface="Suisse Int'l Medium"/>
              <a:cs typeface="Suisse Int'l Medium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77356" y="4052637"/>
            <a:ext cx="266065" cy="86233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solidFill>
                  <a:srgbClr val="131718"/>
                </a:solidFill>
                <a:latin typeface="Suisse Int'l Book"/>
                <a:cs typeface="Suisse Int'l Book"/>
              </a:rPr>
              <a:t>Proceso:</a:t>
            </a:r>
            <a:endParaRPr sz="1600">
              <a:latin typeface="Suisse Int'l Book"/>
              <a:cs typeface="Suisse Int'l Book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84285" y="416926"/>
            <a:ext cx="0" cy="3500754"/>
          </a:xfrm>
          <a:custGeom>
            <a:avLst/>
            <a:gdLst/>
            <a:ahLst/>
            <a:cxnLst/>
            <a:rect l="l" t="t" r="r" b="b"/>
            <a:pathLst>
              <a:path w="0" h="3500754">
                <a:moveTo>
                  <a:pt x="0" y="3500160"/>
                </a:moveTo>
                <a:lnTo>
                  <a:pt x="0" y="0"/>
                </a:lnTo>
              </a:path>
            </a:pathLst>
          </a:custGeom>
          <a:ln w="7880">
            <a:solidFill>
              <a:srgbClr val="1318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5507172" y="725069"/>
            <a:ext cx="2541905" cy="712470"/>
          </a:xfrm>
          <a:custGeom>
            <a:avLst/>
            <a:gdLst/>
            <a:ahLst/>
            <a:cxnLst/>
            <a:rect l="l" t="t" r="r" b="b"/>
            <a:pathLst>
              <a:path w="2541904" h="712469">
                <a:moveTo>
                  <a:pt x="2305630" y="0"/>
                </a:moveTo>
                <a:lnTo>
                  <a:pt x="0" y="0"/>
                </a:lnTo>
                <a:lnTo>
                  <a:pt x="0" y="712396"/>
                </a:lnTo>
                <a:lnTo>
                  <a:pt x="2305630" y="712396"/>
                </a:lnTo>
                <a:lnTo>
                  <a:pt x="2541732" y="356198"/>
                </a:lnTo>
                <a:lnTo>
                  <a:pt x="2305630" y="0"/>
                </a:lnTo>
                <a:close/>
              </a:path>
            </a:pathLst>
          </a:custGeom>
          <a:solidFill>
            <a:srgbClr val="14181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0496381" y="725069"/>
            <a:ext cx="2541905" cy="712470"/>
          </a:xfrm>
          <a:custGeom>
            <a:avLst/>
            <a:gdLst/>
            <a:ahLst/>
            <a:cxnLst/>
            <a:rect l="l" t="t" r="r" b="b"/>
            <a:pathLst>
              <a:path w="2541905" h="712469">
                <a:moveTo>
                  <a:pt x="2305630" y="0"/>
                </a:moveTo>
                <a:lnTo>
                  <a:pt x="0" y="0"/>
                </a:lnTo>
                <a:lnTo>
                  <a:pt x="0" y="712396"/>
                </a:lnTo>
                <a:lnTo>
                  <a:pt x="2305630" y="712396"/>
                </a:lnTo>
                <a:lnTo>
                  <a:pt x="2541732" y="356198"/>
                </a:lnTo>
                <a:lnTo>
                  <a:pt x="2305630" y="0"/>
                </a:lnTo>
                <a:close/>
              </a:path>
            </a:pathLst>
          </a:custGeom>
          <a:solidFill>
            <a:srgbClr val="14181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15485591" y="725069"/>
            <a:ext cx="2541905" cy="712470"/>
          </a:xfrm>
          <a:custGeom>
            <a:avLst/>
            <a:gdLst/>
            <a:ahLst/>
            <a:cxnLst/>
            <a:rect l="l" t="t" r="r" b="b"/>
            <a:pathLst>
              <a:path w="2541905" h="712469">
                <a:moveTo>
                  <a:pt x="2305630" y="0"/>
                </a:moveTo>
                <a:lnTo>
                  <a:pt x="0" y="0"/>
                </a:lnTo>
                <a:lnTo>
                  <a:pt x="0" y="712396"/>
                </a:lnTo>
                <a:lnTo>
                  <a:pt x="2305630" y="712396"/>
                </a:lnTo>
                <a:lnTo>
                  <a:pt x="2541732" y="356198"/>
                </a:lnTo>
                <a:lnTo>
                  <a:pt x="2305630" y="0"/>
                </a:lnTo>
                <a:close/>
              </a:path>
            </a:pathLst>
          </a:custGeom>
          <a:solidFill>
            <a:srgbClr val="141818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9" name="object 9" descr=""/>
          <p:cNvGraphicFramePr>
            <a:graphicFrameLocks noGrp="1"/>
          </p:cNvGraphicFramePr>
          <p:nvPr/>
        </p:nvGraphicFramePr>
        <p:xfrm>
          <a:off x="1609599" y="992367"/>
          <a:ext cx="17643475" cy="109162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53655"/>
                <a:gridCol w="5053330"/>
                <a:gridCol w="4860290"/>
              </a:tblGrid>
              <a:tr h="4091304">
                <a:tc>
                  <a:txBody>
                    <a:bodyPr/>
                    <a:lstStyle/>
                    <a:p>
                      <a:pPr marL="4255135">
                        <a:lnSpc>
                          <a:spcPts val="2025"/>
                        </a:lnSpc>
                      </a:pPr>
                      <a:r>
                        <a:rPr dirty="0" sz="245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Escenario</a:t>
                      </a:r>
                      <a:r>
                        <a:rPr dirty="0" sz="2450" spc="135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2450" spc="-50" b="1">
                          <a:solidFill>
                            <a:srgbClr val="FFFFFF"/>
                          </a:solidFill>
                          <a:latin typeface="Suisse Int'l"/>
                          <a:cs typeface="Suisse Int'l"/>
                        </a:rPr>
                        <a:t>1</a:t>
                      </a:r>
                      <a:endParaRPr sz="2450">
                        <a:latin typeface="Suisse Int'l"/>
                        <a:cs typeface="Suisse Int'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95"/>
                        </a:spcBef>
                      </a:pPr>
                      <a:endParaRPr sz="2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dirty="0" sz="1850" b="1">
                          <a:latin typeface="Suisse Int'l"/>
                          <a:cs typeface="Suisse Int'l"/>
                        </a:rPr>
                        <a:t>Estrategia</a:t>
                      </a:r>
                      <a:r>
                        <a:rPr dirty="0" sz="1850" spc="10" b="1"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850" spc="-50" b="1">
                          <a:latin typeface="Suisse Int'l"/>
                          <a:cs typeface="Suisse Int'l"/>
                        </a:rPr>
                        <a:t>A</a:t>
                      </a:r>
                      <a:endParaRPr sz="1850">
                        <a:latin typeface="Suisse Int'l"/>
                        <a:cs typeface="Suisse Int'l"/>
                      </a:endParaRPr>
                    </a:p>
                    <a:p>
                      <a:pPr marR="6224905">
                        <a:lnSpc>
                          <a:spcPct val="242499"/>
                        </a:lnSpc>
                        <a:spcBef>
                          <a:spcPts val="1290"/>
                        </a:spcBef>
                      </a:pPr>
                      <a:r>
                        <a:rPr dirty="0" sz="1450" spc="-10">
                          <a:latin typeface="Suisse Int'l"/>
                          <a:cs typeface="Suisse Int'l"/>
                        </a:rPr>
                        <a:t>Fortalezas Vulnerabilidades Modificaciones</a:t>
                      </a:r>
                      <a:endParaRPr sz="1450">
                        <a:latin typeface="Suisse Int'l"/>
                        <a:cs typeface="Suisse Int'l"/>
                      </a:endParaRPr>
                    </a:p>
                  </a:txBody>
                  <a:tcPr marL="0" marR="0" marB="0" marT="0">
                    <a:lnR w="6350">
                      <a:solidFill>
                        <a:srgbClr val="131818"/>
                      </a:solidFill>
                      <a:prstDash val="dash"/>
                    </a:lnR>
                    <a:lnB w="6350">
                      <a:solidFill>
                        <a:srgbClr val="131818"/>
                      </a:solidFill>
                      <a:prstDash val="dash"/>
                    </a:lnB>
                  </a:tcPr>
                </a:tc>
                <a:tc>
                  <a:txBody>
                    <a:bodyPr/>
                    <a:lstStyle/>
                    <a:p>
                      <a:pPr algn="ctr" marR="184785">
                        <a:lnSpc>
                          <a:spcPts val="2025"/>
                        </a:lnSpc>
                      </a:pPr>
                      <a:r>
                        <a:rPr dirty="0" sz="245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Escenario</a:t>
                      </a:r>
                      <a:r>
                        <a:rPr dirty="0" sz="2450" spc="135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2450" spc="-50" b="1">
                          <a:solidFill>
                            <a:srgbClr val="FFFFFF"/>
                          </a:solidFill>
                          <a:latin typeface="Suisse Int'l"/>
                          <a:cs typeface="Suisse Int'l"/>
                        </a:rPr>
                        <a:t>2</a:t>
                      </a:r>
                      <a:endParaRPr sz="2450">
                        <a:latin typeface="Suisse Int'l"/>
                        <a:cs typeface="Suisse Int'l"/>
                      </a:endParaRPr>
                    </a:p>
                  </a:txBody>
                  <a:tcPr marL="0" marR="0" marB="0" marT="0">
                    <a:lnL w="6350">
                      <a:solidFill>
                        <a:srgbClr val="131818"/>
                      </a:solidFill>
                      <a:prstDash val="dash"/>
                    </a:lnL>
                    <a:lnR w="6350">
                      <a:solidFill>
                        <a:srgbClr val="131818"/>
                      </a:solidFill>
                      <a:prstDash val="dash"/>
                    </a:lnR>
                    <a:lnB w="6350">
                      <a:solidFill>
                        <a:srgbClr val="131818"/>
                      </a:solidFill>
                      <a:prstDash val="dash"/>
                    </a:lnB>
                  </a:tcPr>
                </a:tc>
                <a:tc>
                  <a:txBody>
                    <a:bodyPr/>
                    <a:lstStyle/>
                    <a:p>
                      <a:pPr algn="ctr" marR="120014">
                        <a:lnSpc>
                          <a:spcPts val="2025"/>
                        </a:lnSpc>
                      </a:pPr>
                      <a:r>
                        <a:rPr dirty="0" sz="245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Escenario</a:t>
                      </a:r>
                      <a:r>
                        <a:rPr dirty="0" sz="2450" spc="135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2450" spc="-50" b="1">
                          <a:solidFill>
                            <a:srgbClr val="FFFFFF"/>
                          </a:solidFill>
                          <a:latin typeface="Suisse Int'l"/>
                          <a:cs typeface="Suisse Int'l"/>
                        </a:rPr>
                        <a:t>3</a:t>
                      </a:r>
                      <a:endParaRPr sz="2450">
                        <a:latin typeface="Suisse Int'l"/>
                        <a:cs typeface="Suisse Int'l"/>
                      </a:endParaRPr>
                    </a:p>
                  </a:txBody>
                  <a:tcPr marL="0" marR="0" marB="0" marT="0">
                    <a:lnL w="6350">
                      <a:solidFill>
                        <a:srgbClr val="131818"/>
                      </a:solidFill>
                      <a:prstDash val="dash"/>
                    </a:lnL>
                    <a:lnB w="6350">
                      <a:solidFill>
                        <a:srgbClr val="131818"/>
                      </a:solidFill>
                      <a:prstDash val="dash"/>
                    </a:lnB>
                  </a:tcPr>
                </a:tc>
              </a:tr>
              <a:tr h="36264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46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dirty="0" sz="1850" b="1">
                          <a:latin typeface="Suisse Int'l"/>
                          <a:cs typeface="Suisse Int'l"/>
                        </a:rPr>
                        <a:t>Estrategia</a:t>
                      </a:r>
                      <a:r>
                        <a:rPr dirty="0" sz="1850" spc="10" b="1"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850" spc="-50" b="1">
                          <a:latin typeface="Suisse Int'l"/>
                          <a:cs typeface="Suisse Int'l"/>
                        </a:rPr>
                        <a:t>B</a:t>
                      </a:r>
                      <a:endParaRPr sz="1850">
                        <a:latin typeface="Suisse Int'l"/>
                        <a:cs typeface="Suisse Int'l"/>
                      </a:endParaRPr>
                    </a:p>
                    <a:p>
                      <a:pPr marR="6224905">
                        <a:lnSpc>
                          <a:spcPct val="242499"/>
                        </a:lnSpc>
                        <a:spcBef>
                          <a:spcPts val="1290"/>
                        </a:spcBef>
                      </a:pPr>
                      <a:r>
                        <a:rPr dirty="0" sz="1450" spc="-10">
                          <a:latin typeface="Suisse Int'l"/>
                          <a:cs typeface="Suisse Int'l"/>
                        </a:rPr>
                        <a:t>Fortalezas Vulnerabilidades Modificaciones</a:t>
                      </a:r>
                      <a:endParaRPr sz="1450">
                        <a:latin typeface="Suisse Int'l"/>
                        <a:cs typeface="Suisse Int'l"/>
                      </a:endParaRPr>
                    </a:p>
                  </a:txBody>
                  <a:tcPr marL="0" marR="0" marB="0" marT="0">
                    <a:lnR w="6350">
                      <a:solidFill>
                        <a:srgbClr val="131818"/>
                      </a:solidFill>
                      <a:prstDash val="dash"/>
                    </a:lnR>
                    <a:lnT w="6350">
                      <a:solidFill>
                        <a:srgbClr val="131818"/>
                      </a:solidFill>
                      <a:prstDash val="dash"/>
                    </a:lnT>
                    <a:lnB w="6350">
                      <a:solidFill>
                        <a:srgbClr val="131818"/>
                      </a:solidFill>
                      <a:prstDash val="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131818"/>
                      </a:solidFill>
                      <a:prstDash val="dash"/>
                    </a:lnL>
                    <a:lnR w="6350">
                      <a:solidFill>
                        <a:srgbClr val="131818"/>
                      </a:solidFill>
                      <a:prstDash val="dash"/>
                    </a:lnR>
                    <a:lnT w="6350">
                      <a:solidFill>
                        <a:srgbClr val="131818"/>
                      </a:solidFill>
                      <a:prstDash val="dash"/>
                    </a:lnT>
                    <a:lnB w="6350">
                      <a:solidFill>
                        <a:srgbClr val="131818"/>
                      </a:solidFill>
                      <a:prstDash val="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131818"/>
                      </a:solidFill>
                      <a:prstDash val="dash"/>
                    </a:lnL>
                    <a:lnT w="6350">
                      <a:solidFill>
                        <a:srgbClr val="131818"/>
                      </a:solidFill>
                      <a:prstDash val="dash"/>
                    </a:lnT>
                    <a:lnB w="6350">
                      <a:solidFill>
                        <a:srgbClr val="131818"/>
                      </a:solidFill>
                      <a:prstDash val="dash"/>
                    </a:lnB>
                  </a:tcPr>
                </a:tc>
              </a:tr>
              <a:tr h="31984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dirty="0" sz="1850" b="1">
                          <a:latin typeface="Suisse Int'l"/>
                          <a:cs typeface="Suisse Int'l"/>
                        </a:rPr>
                        <a:t>Estrategia</a:t>
                      </a:r>
                      <a:r>
                        <a:rPr dirty="0" sz="1850" spc="10" b="1"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850" spc="-50" b="1">
                          <a:latin typeface="Suisse Int'l"/>
                          <a:cs typeface="Suisse Int'l"/>
                        </a:rPr>
                        <a:t>C</a:t>
                      </a:r>
                      <a:endParaRPr sz="1850">
                        <a:latin typeface="Suisse Int'l"/>
                        <a:cs typeface="Suisse Int'l"/>
                      </a:endParaRPr>
                    </a:p>
                    <a:p>
                      <a:pPr marR="4954270">
                        <a:lnSpc>
                          <a:spcPct val="242499"/>
                        </a:lnSpc>
                        <a:spcBef>
                          <a:spcPts val="1290"/>
                        </a:spcBef>
                      </a:pPr>
                      <a:r>
                        <a:rPr dirty="0" sz="1450">
                          <a:latin typeface="Suisse Int'l"/>
                          <a:cs typeface="Suisse Int'l"/>
                        </a:rPr>
                        <a:t>Opciones</a:t>
                      </a:r>
                      <a:r>
                        <a:rPr dirty="0" sz="1450" spc="114"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450" spc="-10">
                          <a:latin typeface="Suisse Int'l"/>
                          <a:cs typeface="Suisse Int'l"/>
                        </a:rPr>
                        <a:t>contingentes </a:t>
                      </a:r>
                      <a:r>
                        <a:rPr dirty="0" sz="1450">
                          <a:latin typeface="Suisse Int'l"/>
                          <a:cs typeface="Suisse Int'l"/>
                        </a:rPr>
                        <a:t>Indicadores</a:t>
                      </a:r>
                      <a:r>
                        <a:rPr dirty="0" sz="1450" spc="85"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450">
                          <a:latin typeface="Suisse Int'l"/>
                          <a:cs typeface="Suisse Int'l"/>
                        </a:rPr>
                        <a:t>de</a:t>
                      </a:r>
                      <a:r>
                        <a:rPr dirty="0" sz="1450" spc="85"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450">
                          <a:latin typeface="Suisse Int'l"/>
                          <a:cs typeface="Suisse Int'l"/>
                        </a:rPr>
                        <a:t>alerta</a:t>
                      </a:r>
                      <a:r>
                        <a:rPr dirty="0" sz="1450" spc="90"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450" spc="-10">
                          <a:latin typeface="Suisse Int'l"/>
                          <a:cs typeface="Suisse Int'l"/>
                        </a:rPr>
                        <a:t>temprana</a:t>
                      </a:r>
                      <a:endParaRPr sz="1450">
                        <a:latin typeface="Suisse Int'l"/>
                        <a:cs typeface="Suisse Int'l"/>
                      </a:endParaRPr>
                    </a:p>
                  </a:txBody>
                  <a:tcPr marL="0" marR="0" marB="0" marT="0">
                    <a:lnR w="6350">
                      <a:solidFill>
                        <a:srgbClr val="131818"/>
                      </a:solidFill>
                      <a:prstDash val="dash"/>
                    </a:lnR>
                    <a:lnT w="6350">
                      <a:solidFill>
                        <a:srgbClr val="131818"/>
                      </a:solidFill>
                      <a:prstDash val="dash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131818"/>
                      </a:solidFill>
                      <a:prstDash val="dash"/>
                    </a:lnL>
                    <a:lnR w="6350">
                      <a:solidFill>
                        <a:srgbClr val="131818"/>
                      </a:solidFill>
                      <a:prstDash val="dash"/>
                    </a:lnR>
                    <a:lnT w="6350">
                      <a:solidFill>
                        <a:srgbClr val="131818"/>
                      </a:solidFill>
                      <a:prstDash val="dash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131818"/>
                      </a:solidFill>
                      <a:prstDash val="dash"/>
                    </a:lnL>
                    <a:lnT w="6350">
                      <a:solidFill>
                        <a:srgbClr val="131818"/>
                      </a:solidFill>
                      <a:prstDash val="dash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Qualitas_VM</dc:title>
  <dcterms:created xsi:type="dcterms:W3CDTF">2025-04-21T16:14:26Z</dcterms:created>
  <dcterms:modified xsi:type="dcterms:W3CDTF">2025-04-21T16:14:26Z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2025-04-21T00:00:00Z</vt:filetime>
  </property>
  <property fmtid="{D5CDD505-2E9C-101B-9397-08002B2CF9AE}" pid="3" name="Creator">
    <vt:lpwstr>Adobe Illustrator 29.4 (Macintosh)</vt:lpwstr>
  </property>
  <property fmtid="{D5CDD505-2E9C-101B-9397-08002B2CF9AE}" pid="4" name="LastSaved">
    <vt:filetime>2025-04-21T00:00:00Z</vt:filetime>
  </property>
  <property fmtid="{D5CDD505-2E9C-101B-9397-08002B2CF9AE}" pid="5" name="Producer">
    <vt:lpwstr>Adobe PDF library 17.00</vt:lpwstr>
  </property>
</Properties>
</file>