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593369" y="646089"/>
          <a:ext cx="17747615" cy="70307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1420"/>
                <a:gridCol w="3426459"/>
                <a:gridCol w="3138170"/>
                <a:gridCol w="3094354"/>
                <a:gridCol w="3039110"/>
                <a:gridCol w="2501265"/>
              </a:tblGrid>
              <a:tr h="80962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1337945">
                        <a:lnSpc>
                          <a:spcPct val="108100"/>
                        </a:lnSpc>
                      </a:pPr>
                      <a:r>
                        <a:rPr dirty="0" sz="1850" spc="-1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Propuesta </a:t>
                      </a:r>
                      <a:r>
                        <a:rPr dirty="0" sz="185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de </a:t>
                      </a:r>
                      <a:r>
                        <a:rPr dirty="0" sz="1850" spc="-1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Valor</a:t>
                      </a:r>
                      <a:endParaRPr sz="18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0"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 marL="1238885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2350" spc="-1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Presente</a:t>
                      </a:r>
                      <a:endParaRPr sz="23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37795">
                    <a:lnR w="9525">
                      <a:solidFill>
                        <a:srgbClr val="131818"/>
                      </a:solidFill>
                      <a:prstDash val="dash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9690">
                        <a:lnSpc>
                          <a:spcPts val="2355"/>
                        </a:lnSpc>
                      </a:pPr>
                      <a:r>
                        <a:rPr dirty="0" sz="2350" spc="-1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Visión</a:t>
                      </a:r>
                      <a:endParaRPr sz="2350">
                        <a:latin typeface="Suisse Int'l Medium"/>
                        <a:cs typeface="Suisse Int'l Medium"/>
                      </a:endParaRPr>
                    </a:p>
                    <a:p>
                      <a:pPr algn="ctr" marR="5969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6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(5 a</a:t>
                      </a:r>
                      <a:r>
                        <a:rPr dirty="0" sz="1600" spc="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10</a:t>
                      </a:r>
                      <a:r>
                        <a:rPr dirty="0" sz="1600" spc="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spc="-1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años)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3505">
                        <a:lnSpc>
                          <a:spcPts val="2355"/>
                        </a:lnSpc>
                      </a:pPr>
                      <a:r>
                        <a:rPr dirty="0" sz="235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Fase</a:t>
                      </a:r>
                      <a:r>
                        <a:rPr dirty="0" sz="2350" spc="-5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2350" spc="-5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1</a:t>
                      </a:r>
                      <a:endParaRPr sz="2350">
                        <a:latin typeface="Suisse Int'l Medium"/>
                        <a:cs typeface="Suisse Int'l Medium"/>
                      </a:endParaRPr>
                    </a:p>
                    <a:p>
                      <a:pPr algn="ctr" marR="10350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6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(1</a:t>
                      </a:r>
                      <a:r>
                        <a:rPr dirty="0" sz="1600" spc="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a</a:t>
                      </a:r>
                      <a:r>
                        <a:rPr dirty="0" sz="1600" spc="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3</a:t>
                      </a:r>
                      <a:r>
                        <a:rPr dirty="0" sz="1600" spc="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spc="-1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años)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3180">
                        <a:lnSpc>
                          <a:spcPts val="2355"/>
                        </a:lnSpc>
                      </a:pPr>
                      <a:r>
                        <a:rPr dirty="0" sz="235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Fase</a:t>
                      </a:r>
                      <a:r>
                        <a:rPr dirty="0" sz="2350" spc="-5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2350" spc="-5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2</a:t>
                      </a:r>
                      <a:endParaRPr sz="2350">
                        <a:latin typeface="Suisse Int'l Medium"/>
                        <a:cs typeface="Suisse Int'l Medium"/>
                      </a:endParaRPr>
                    </a:p>
                    <a:p>
                      <a:pPr algn="ctr" marR="431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6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(3 a</a:t>
                      </a:r>
                      <a:r>
                        <a:rPr dirty="0" sz="1600" spc="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5</a:t>
                      </a:r>
                      <a:r>
                        <a:rPr dirty="0" sz="1600" spc="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spc="-1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años)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96265">
                        <a:lnSpc>
                          <a:spcPts val="2355"/>
                        </a:lnSpc>
                      </a:pPr>
                      <a:r>
                        <a:rPr dirty="0" sz="2350" spc="-1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Visión</a:t>
                      </a:r>
                      <a:endParaRPr sz="2350">
                        <a:latin typeface="Suisse Int'l Medium"/>
                        <a:cs typeface="Suisse Int'l Medium"/>
                      </a:endParaRPr>
                    </a:p>
                    <a:p>
                      <a:pPr algn="ctr" marL="5962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6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(5 a</a:t>
                      </a:r>
                      <a:r>
                        <a:rPr dirty="0" sz="1600" spc="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10</a:t>
                      </a:r>
                      <a:r>
                        <a:rPr dirty="0" sz="1600" spc="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spc="-1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años)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748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131818"/>
                      </a:solidFill>
                      <a:prstDash val="dash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</a:tr>
              <a:tr h="147510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4437380">
                        <a:lnSpc>
                          <a:spcPct val="108100"/>
                        </a:lnSpc>
                      </a:pPr>
                      <a:r>
                        <a:rPr dirty="0" sz="1850" spc="-1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Capacidades tecnológicas</a:t>
                      </a:r>
                      <a:endParaRPr sz="18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30810">
                    <a:lnR w="9525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</a:tr>
              <a:tr h="147510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1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4725670">
                        <a:lnSpc>
                          <a:spcPct val="108100"/>
                        </a:lnSpc>
                      </a:pPr>
                      <a:r>
                        <a:rPr dirty="0" sz="185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Modelo</a:t>
                      </a:r>
                      <a:r>
                        <a:rPr dirty="0" sz="1850" spc="-2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850" spc="-25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de </a:t>
                      </a:r>
                      <a:r>
                        <a:rPr dirty="0" sz="1850" spc="-1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Negocio</a:t>
                      </a:r>
                      <a:endParaRPr sz="18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79705">
                    <a:lnR w="9525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</a:tr>
              <a:tr h="169608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0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4428490">
                        <a:lnSpc>
                          <a:spcPct val="108100"/>
                        </a:lnSpc>
                      </a:pPr>
                      <a:r>
                        <a:rPr dirty="0" sz="1850" spc="-2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Talento</a:t>
                      </a:r>
                      <a:r>
                        <a:rPr dirty="0" sz="1850" spc="-65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850" spc="-5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y </a:t>
                      </a:r>
                      <a:r>
                        <a:rPr dirty="0" sz="1850" spc="-1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Organización</a:t>
                      </a:r>
                      <a:endParaRPr sz="18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228600">
                    <a:lnR w="9525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T w="6350">
                      <a:solidFill>
                        <a:srgbClr val="131818"/>
                      </a:solidFill>
                      <a:prstDash val="dash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378041" y="9839955"/>
            <a:ext cx="285750" cy="21729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25">
                <a:solidFill>
                  <a:srgbClr val="131718"/>
                </a:solidFill>
                <a:latin typeface="Suisse Int'l Medium"/>
                <a:cs typeface="Suisse Int'l Medium"/>
              </a:rPr>
              <a:t>¿Y</a:t>
            </a:r>
            <a:r>
              <a:rPr dirty="0" sz="2050" spc="-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qué</a:t>
            </a:r>
            <a:r>
              <a:rPr dirty="0" sz="2050" spc="-4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pasaría</a:t>
            </a:r>
            <a:r>
              <a:rPr dirty="0" sz="2050" spc="-2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si?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77352" y="4110600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579731" y="8329277"/>
            <a:ext cx="2002789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Factores</a:t>
            </a:r>
            <a:r>
              <a:rPr dirty="0" sz="1850" spc="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spc="-10" b="1">
                <a:solidFill>
                  <a:srgbClr val="141818"/>
                </a:solidFill>
                <a:latin typeface="Suisse Int'l"/>
                <a:cs typeface="Suisse Int'l"/>
              </a:rPr>
              <a:t>críticos</a:t>
            </a:r>
            <a:endParaRPr sz="1850">
              <a:latin typeface="Suisse Int'l"/>
              <a:cs typeface="Suisse Int'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579731" y="9244076"/>
            <a:ext cx="1449070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>
                <a:solidFill>
                  <a:srgbClr val="141818"/>
                </a:solidFill>
                <a:latin typeface="Suisse Int'l"/>
                <a:cs typeface="Suisse Int'l"/>
              </a:rPr>
              <a:t>Capacidades</a:t>
            </a:r>
            <a:r>
              <a:rPr dirty="0" sz="1450" spc="1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(C)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579731" y="10315754"/>
            <a:ext cx="1910080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>
                <a:solidFill>
                  <a:srgbClr val="141818"/>
                </a:solidFill>
                <a:latin typeface="Suisse Int'l"/>
                <a:cs typeface="Suisse Int'l"/>
              </a:rPr>
              <a:t>Barreras</a:t>
            </a:r>
            <a:r>
              <a:rPr dirty="0" sz="1450" spc="5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"/>
                <a:cs typeface="Suisse Int'l"/>
              </a:rPr>
              <a:t>a</a:t>
            </a:r>
            <a:r>
              <a:rPr dirty="0" sz="1450" spc="5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"/>
                <a:cs typeface="Suisse Int'l"/>
              </a:rPr>
              <a:t>Superar</a:t>
            </a:r>
            <a:r>
              <a:rPr dirty="0" sz="1450" spc="5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(B)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579731" y="11387430"/>
            <a:ext cx="2707005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>
                <a:solidFill>
                  <a:srgbClr val="141818"/>
                </a:solidFill>
                <a:latin typeface="Suisse Int'l"/>
                <a:cs typeface="Suisse Int'l"/>
              </a:rPr>
              <a:t>Oportunidades</a:t>
            </a:r>
            <a:r>
              <a:rPr dirty="0" sz="1450" spc="1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"/>
                <a:cs typeface="Suisse Int'l"/>
              </a:rPr>
              <a:t>emergentes</a:t>
            </a:r>
            <a:r>
              <a:rPr dirty="0" sz="1450" spc="1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(O)</a:t>
            </a:r>
            <a:endParaRPr sz="1450">
              <a:latin typeface="Suisse Int'l"/>
              <a:cs typeface="Suisse Int'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2025-04-21T16:13:19Z</dcterms:created>
  <dcterms:modified xsi:type="dcterms:W3CDTF">2025-04-21T16:13:19Z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