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20104100" cy="13404850"/>
  <p:notesSz cx="20104100" cy="13404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155503"/>
            <a:ext cx="17088486" cy="28150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7506716"/>
            <a:ext cx="14072870" cy="335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25942" y="2396970"/>
            <a:ext cx="9036050" cy="2267585"/>
          </a:xfrm>
          <a:custGeom>
            <a:avLst/>
            <a:gdLst/>
            <a:ahLst/>
            <a:cxnLst/>
            <a:rect l="l" t="t" r="r" b="b"/>
            <a:pathLst>
              <a:path w="9036050" h="2267585">
                <a:moveTo>
                  <a:pt x="9035750" y="2267190"/>
                </a:moveTo>
                <a:lnTo>
                  <a:pt x="0" y="2267190"/>
                </a:lnTo>
                <a:lnTo>
                  <a:pt x="0" y="0"/>
                </a:lnTo>
                <a:lnTo>
                  <a:pt x="9035750" y="0"/>
                </a:lnTo>
                <a:lnTo>
                  <a:pt x="9035750" y="2267190"/>
                </a:lnTo>
                <a:close/>
              </a:path>
            </a:pathLst>
          </a:custGeom>
          <a:ln w="7880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10625942" y="4850916"/>
            <a:ext cx="9036050" cy="2267585"/>
          </a:xfrm>
          <a:custGeom>
            <a:avLst/>
            <a:gdLst/>
            <a:ahLst/>
            <a:cxnLst/>
            <a:rect l="l" t="t" r="r" b="b"/>
            <a:pathLst>
              <a:path w="9036050" h="2267584">
                <a:moveTo>
                  <a:pt x="9035750" y="2267190"/>
                </a:moveTo>
                <a:lnTo>
                  <a:pt x="0" y="2267190"/>
                </a:lnTo>
                <a:lnTo>
                  <a:pt x="0" y="0"/>
                </a:lnTo>
                <a:lnTo>
                  <a:pt x="9035750" y="0"/>
                </a:lnTo>
                <a:lnTo>
                  <a:pt x="9035750" y="2267190"/>
                </a:lnTo>
                <a:close/>
              </a:path>
            </a:pathLst>
          </a:custGeom>
          <a:ln w="7880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10625942" y="7304823"/>
            <a:ext cx="9036050" cy="2267585"/>
          </a:xfrm>
          <a:custGeom>
            <a:avLst/>
            <a:gdLst/>
            <a:ahLst/>
            <a:cxnLst/>
            <a:rect l="l" t="t" r="r" b="b"/>
            <a:pathLst>
              <a:path w="9036050" h="2267584">
                <a:moveTo>
                  <a:pt x="9035750" y="2267190"/>
                </a:moveTo>
                <a:lnTo>
                  <a:pt x="0" y="2267190"/>
                </a:lnTo>
                <a:lnTo>
                  <a:pt x="0" y="0"/>
                </a:lnTo>
                <a:lnTo>
                  <a:pt x="9035750" y="0"/>
                </a:lnTo>
                <a:lnTo>
                  <a:pt x="9035750" y="2267190"/>
                </a:lnTo>
                <a:close/>
              </a:path>
            </a:pathLst>
          </a:custGeom>
          <a:ln w="7880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10625942" y="9750849"/>
            <a:ext cx="9036050" cy="2267585"/>
          </a:xfrm>
          <a:custGeom>
            <a:avLst/>
            <a:gdLst/>
            <a:ahLst/>
            <a:cxnLst/>
            <a:rect l="l" t="t" r="r" b="b"/>
            <a:pathLst>
              <a:path w="9036050" h="2267584">
                <a:moveTo>
                  <a:pt x="9035750" y="2267190"/>
                </a:moveTo>
                <a:lnTo>
                  <a:pt x="0" y="2267190"/>
                </a:lnTo>
                <a:lnTo>
                  <a:pt x="0" y="0"/>
                </a:lnTo>
                <a:lnTo>
                  <a:pt x="9035750" y="0"/>
                </a:lnTo>
                <a:lnTo>
                  <a:pt x="9035750" y="2267190"/>
                </a:lnTo>
                <a:close/>
              </a:path>
            </a:pathLst>
          </a:custGeom>
          <a:ln w="7880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0" y="12337774"/>
            <a:ext cx="20104735" cy="1065530"/>
          </a:xfrm>
          <a:custGeom>
            <a:avLst/>
            <a:gdLst/>
            <a:ahLst/>
            <a:cxnLst/>
            <a:rect l="l" t="t" r="r" b="b"/>
            <a:pathLst>
              <a:path w="20104735" h="1065530">
                <a:moveTo>
                  <a:pt x="20104109" y="0"/>
                </a:moveTo>
                <a:lnTo>
                  <a:pt x="0" y="0"/>
                </a:lnTo>
                <a:lnTo>
                  <a:pt x="0" y="1064985"/>
                </a:lnTo>
                <a:lnTo>
                  <a:pt x="20104109" y="1064985"/>
                </a:lnTo>
                <a:lnTo>
                  <a:pt x="20104109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952339" y="12764939"/>
            <a:ext cx="262890" cy="434340"/>
          </a:xfrm>
          <a:custGeom>
            <a:avLst/>
            <a:gdLst/>
            <a:ahLst/>
            <a:cxnLst/>
            <a:rect l="l" t="t" r="r" b="b"/>
            <a:pathLst>
              <a:path w="262890" h="434340">
                <a:moveTo>
                  <a:pt x="50158" y="0"/>
                </a:moveTo>
                <a:lnTo>
                  <a:pt x="34153" y="0"/>
                </a:lnTo>
                <a:lnTo>
                  <a:pt x="19205" y="1138"/>
                </a:lnTo>
                <a:lnTo>
                  <a:pt x="8533" y="4553"/>
                </a:lnTo>
                <a:lnTo>
                  <a:pt x="2132" y="10249"/>
                </a:lnTo>
                <a:lnTo>
                  <a:pt x="0" y="18227"/>
                </a:lnTo>
                <a:lnTo>
                  <a:pt x="0" y="416056"/>
                </a:lnTo>
                <a:lnTo>
                  <a:pt x="34153" y="434299"/>
                </a:lnTo>
                <a:lnTo>
                  <a:pt x="41017" y="434299"/>
                </a:lnTo>
                <a:lnTo>
                  <a:pt x="79772" y="391509"/>
                </a:lnTo>
                <a:lnTo>
                  <a:pt x="234258" y="391509"/>
                </a:lnTo>
                <a:lnTo>
                  <a:pt x="246057" y="371246"/>
                </a:lnTo>
                <a:lnTo>
                  <a:pt x="248158" y="365323"/>
                </a:lnTo>
                <a:lnTo>
                  <a:pt x="131081" y="365323"/>
                </a:lnTo>
                <a:lnTo>
                  <a:pt x="117893" y="363224"/>
                </a:lnTo>
                <a:lnTo>
                  <a:pt x="105712" y="356927"/>
                </a:lnTo>
                <a:lnTo>
                  <a:pt x="94527" y="346427"/>
                </a:lnTo>
                <a:lnTo>
                  <a:pt x="84327" y="331721"/>
                </a:lnTo>
                <a:lnTo>
                  <a:pt x="84327" y="204604"/>
                </a:lnTo>
                <a:lnTo>
                  <a:pt x="94100" y="199875"/>
                </a:lnTo>
                <a:lnTo>
                  <a:pt x="104005" y="196493"/>
                </a:lnTo>
                <a:lnTo>
                  <a:pt x="114047" y="194462"/>
                </a:lnTo>
                <a:lnTo>
                  <a:pt x="124233" y="193784"/>
                </a:lnTo>
                <a:lnTo>
                  <a:pt x="245991" y="193784"/>
                </a:lnTo>
                <a:lnTo>
                  <a:pt x="244930" y="190962"/>
                </a:lnTo>
                <a:lnTo>
                  <a:pt x="231090" y="168410"/>
                </a:lnTo>
                <a:lnTo>
                  <a:pt x="213694" y="150330"/>
                </a:lnTo>
                <a:lnTo>
                  <a:pt x="204835" y="144769"/>
                </a:lnTo>
                <a:lnTo>
                  <a:pt x="84327" y="144769"/>
                </a:lnTo>
                <a:lnTo>
                  <a:pt x="84327" y="18227"/>
                </a:lnTo>
                <a:lnTo>
                  <a:pt x="82188" y="10249"/>
                </a:lnTo>
                <a:lnTo>
                  <a:pt x="75777" y="4553"/>
                </a:lnTo>
                <a:lnTo>
                  <a:pt x="65098" y="1138"/>
                </a:lnTo>
                <a:lnTo>
                  <a:pt x="50158" y="0"/>
                </a:lnTo>
                <a:close/>
              </a:path>
              <a:path w="262890" h="434340">
                <a:moveTo>
                  <a:pt x="234258" y="391509"/>
                </a:moveTo>
                <a:lnTo>
                  <a:pt x="79772" y="391509"/>
                </a:lnTo>
                <a:lnTo>
                  <a:pt x="85533" y="400506"/>
                </a:lnTo>
                <a:lnTo>
                  <a:pt x="120733" y="427567"/>
                </a:lnTo>
                <a:lnTo>
                  <a:pt x="156124" y="434299"/>
                </a:lnTo>
                <a:lnTo>
                  <a:pt x="178683" y="431747"/>
                </a:lnTo>
                <a:lnTo>
                  <a:pt x="199031" y="424096"/>
                </a:lnTo>
                <a:lnTo>
                  <a:pt x="217164" y="411354"/>
                </a:lnTo>
                <a:lnTo>
                  <a:pt x="233083" y="393527"/>
                </a:lnTo>
                <a:lnTo>
                  <a:pt x="234258" y="391509"/>
                </a:lnTo>
                <a:close/>
              </a:path>
              <a:path w="262890" h="434340">
                <a:moveTo>
                  <a:pt x="245991" y="193784"/>
                </a:moveTo>
                <a:lnTo>
                  <a:pt x="124233" y="193784"/>
                </a:lnTo>
                <a:lnTo>
                  <a:pt x="147430" y="199142"/>
                </a:lnTo>
                <a:lnTo>
                  <a:pt x="164004" y="215219"/>
                </a:lnTo>
                <a:lnTo>
                  <a:pt x="173951" y="242023"/>
                </a:lnTo>
                <a:lnTo>
                  <a:pt x="177267" y="279562"/>
                </a:lnTo>
                <a:lnTo>
                  <a:pt x="174375" y="317074"/>
                </a:lnTo>
                <a:lnTo>
                  <a:pt x="165705" y="343876"/>
                </a:lnTo>
                <a:lnTo>
                  <a:pt x="151270" y="359960"/>
                </a:lnTo>
                <a:lnTo>
                  <a:pt x="131081" y="365323"/>
                </a:lnTo>
                <a:lnTo>
                  <a:pt x="248158" y="365323"/>
                </a:lnTo>
                <a:lnTo>
                  <a:pt x="255330" y="345105"/>
                </a:lnTo>
                <a:lnTo>
                  <a:pt x="260896" y="315109"/>
                </a:lnTo>
                <a:lnTo>
                  <a:pt x="262753" y="281264"/>
                </a:lnTo>
                <a:lnTo>
                  <a:pt x="260770" y="247386"/>
                </a:lnTo>
                <a:lnTo>
                  <a:pt x="254826" y="217286"/>
                </a:lnTo>
                <a:lnTo>
                  <a:pt x="245991" y="193784"/>
                </a:lnTo>
                <a:close/>
              </a:path>
              <a:path w="262890" h="434340">
                <a:moveTo>
                  <a:pt x="142444" y="127085"/>
                </a:moveTo>
                <a:lnTo>
                  <a:pt x="126201" y="128192"/>
                </a:lnTo>
                <a:lnTo>
                  <a:pt x="111101" y="131509"/>
                </a:lnTo>
                <a:lnTo>
                  <a:pt x="97143" y="137036"/>
                </a:lnTo>
                <a:lnTo>
                  <a:pt x="84327" y="144769"/>
                </a:lnTo>
                <a:lnTo>
                  <a:pt x="204835" y="144769"/>
                </a:lnTo>
                <a:lnTo>
                  <a:pt x="193123" y="137416"/>
                </a:lnTo>
                <a:lnTo>
                  <a:pt x="169375" y="129668"/>
                </a:lnTo>
                <a:lnTo>
                  <a:pt x="142444" y="127085"/>
                </a:lnTo>
                <a:close/>
              </a:path>
            </a:pathLst>
          </a:custGeom>
          <a:solidFill>
            <a:srgbClr val="4F5457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2" name="bg object 22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46432" y="12546583"/>
            <a:ext cx="575961" cy="65265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536194"/>
            <a:ext cx="18093690" cy="21447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083115"/>
            <a:ext cx="18093690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2466511"/>
            <a:ext cx="6433312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7958361" y="12749620"/>
            <a:ext cx="1570355" cy="3206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900" spc="-10">
                <a:solidFill>
                  <a:srgbClr val="131718"/>
                </a:solidFill>
                <a:latin typeface="Suisse Int'l"/>
                <a:cs typeface="Suisse Int'l"/>
              </a:rPr>
              <a:t>ilab.net/</a:t>
            </a:r>
            <a:r>
              <a:rPr dirty="0" sz="1900" spc="-10">
                <a:solidFill>
                  <a:srgbClr val="131718"/>
                </a:solidFill>
                <a:latin typeface="Suisse Int'l Medium"/>
                <a:cs typeface="Suisse Int'l Medium"/>
              </a:rPr>
              <a:t>itools</a:t>
            </a:r>
            <a:endParaRPr sz="1900">
              <a:latin typeface="Suisse Int'l Medium"/>
              <a:cs typeface="Suisse Int'l Medium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378049" y="10226900"/>
            <a:ext cx="285750" cy="178625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125"/>
              </a:lnSpc>
            </a:pP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Buyer</a:t>
            </a:r>
            <a:r>
              <a:rPr dirty="0" sz="2050" spc="-5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 spc="-10">
                <a:solidFill>
                  <a:srgbClr val="131718"/>
                </a:solidFill>
                <a:latin typeface="Suisse Int'l Medium"/>
                <a:cs typeface="Suisse Int'l Medium"/>
              </a:rPr>
              <a:t>Persona</a:t>
            </a:r>
            <a:endParaRPr sz="2050">
              <a:latin typeface="Suisse Int'l Medium"/>
              <a:cs typeface="Suisse Int'l Medium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77360" y="4110592"/>
            <a:ext cx="266065" cy="803910"/>
          </a:xfrm>
          <a:prstGeom prst="rect">
            <a:avLst/>
          </a:prstGeom>
        </p:spPr>
        <p:txBody>
          <a:bodyPr wrap="square" lIns="0" tIns="63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 spc="-10">
                <a:solidFill>
                  <a:srgbClr val="131718"/>
                </a:solidFill>
                <a:latin typeface="Suisse Int'l Book"/>
                <a:cs typeface="Suisse Int'l Book"/>
              </a:rPr>
              <a:t>Desafío:</a:t>
            </a:r>
            <a:endParaRPr sz="1600">
              <a:latin typeface="Suisse Int'l Book"/>
              <a:cs typeface="Suisse Int'l Book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584285" y="416926"/>
            <a:ext cx="0" cy="3500754"/>
          </a:xfrm>
          <a:custGeom>
            <a:avLst/>
            <a:gdLst/>
            <a:ahLst/>
            <a:cxnLst/>
            <a:rect l="l" t="t" r="r" b="b"/>
            <a:pathLst>
              <a:path w="0" h="3500754">
                <a:moveTo>
                  <a:pt x="0" y="3500160"/>
                </a:moveTo>
                <a:lnTo>
                  <a:pt x="0" y="0"/>
                </a:lnTo>
              </a:path>
            </a:pathLst>
          </a:custGeom>
          <a:ln w="788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6" name="object 6" descr=""/>
          <p:cNvGrpSpPr/>
          <p:nvPr/>
        </p:nvGrpSpPr>
        <p:grpSpPr>
          <a:xfrm>
            <a:off x="1231722" y="538533"/>
            <a:ext cx="1515110" cy="1515110"/>
            <a:chOff x="1231722" y="538533"/>
            <a:chExt cx="1515110" cy="1515110"/>
          </a:xfrm>
        </p:grpSpPr>
        <p:sp>
          <p:nvSpPr>
            <p:cNvPr id="7" name="object 7" descr=""/>
            <p:cNvSpPr/>
            <p:nvPr/>
          </p:nvSpPr>
          <p:spPr>
            <a:xfrm>
              <a:off x="1242475" y="549286"/>
              <a:ext cx="1493520" cy="1493520"/>
            </a:xfrm>
            <a:custGeom>
              <a:avLst/>
              <a:gdLst/>
              <a:ahLst/>
              <a:cxnLst/>
              <a:rect l="l" t="t" r="r" b="b"/>
              <a:pathLst>
                <a:path w="1493520" h="1493520">
                  <a:moveTo>
                    <a:pt x="1493193" y="746604"/>
                  </a:moveTo>
                  <a:lnTo>
                    <a:pt x="1491724" y="793821"/>
                  </a:lnTo>
                  <a:lnTo>
                    <a:pt x="1487376" y="840256"/>
                  </a:lnTo>
                  <a:lnTo>
                    <a:pt x="1480236" y="885825"/>
                  </a:lnTo>
                  <a:lnTo>
                    <a:pt x="1470391" y="930437"/>
                  </a:lnTo>
                  <a:lnTo>
                    <a:pt x="1457929" y="974007"/>
                  </a:lnTo>
                  <a:lnTo>
                    <a:pt x="1442938" y="1016447"/>
                  </a:lnTo>
                  <a:lnTo>
                    <a:pt x="1425505" y="1057669"/>
                  </a:lnTo>
                  <a:lnTo>
                    <a:pt x="1405716" y="1097586"/>
                  </a:lnTo>
                  <a:lnTo>
                    <a:pt x="1383661" y="1136111"/>
                  </a:lnTo>
                  <a:lnTo>
                    <a:pt x="1359426" y="1173155"/>
                  </a:lnTo>
                  <a:lnTo>
                    <a:pt x="1333099" y="1208632"/>
                  </a:lnTo>
                  <a:lnTo>
                    <a:pt x="1304767" y="1242454"/>
                  </a:lnTo>
                  <a:lnTo>
                    <a:pt x="1274517" y="1274533"/>
                  </a:lnTo>
                  <a:lnTo>
                    <a:pt x="1242438" y="1304783"/>
                  </a:lnTo>
                  <a:lnTo>
                    <a:pt x="1208616" y="1333115"/>
                  </a:lnTo>
                  <a:lnTo>
                    <a:pt x="1173139" y="1359442"/>
                  </a:lnTo>
                  <a:lnTo>
                    <a:pt x="1136095" y="1383677"/>
                  </a:lnTo>
                  <a:lnTo>
                    <a:pt x="1097571" y="1405732"/>
                  </a:lnTo>
                  <a:lnTo>
                    <a:pt x="1057654" y="1425520"/>
                  </a:lnTo>
                  <a:lnTo>
                    <a:pt x="1016432" y="1442954"/>
                  </a:lnTo>
                  <a:lnTo>
                    <a:pt x="973992" y="1457945"/>
                  </a:lnTo>
                  <a:lnTo>
                    <a:pt x="930422" y="1470407"/>
                  </a:lnTo>
                  <a:lnTo>
                    <a:pt x="885809" y="1480251"/>
                  </a:lnTo>
                  <a:lnTo>
                    <a:pt x="840241" y="1487392"/>
                  </a:lnTo>
                  <a:lnTo>
                    <a:pt x="793805" y="1491740"/>
                  </a:lnTo>
                  <a:lnTo>
                    <a:pt x="746588" y="1493209"/>
                  </a:lnTo>
                  <a:lnTo>
                    <a:pt x="699375" y="1491740"/>
                  </a:lnTo>
                  <a:lnTo>
                    <a:pt x="652941" y="1487392"/>
                  </a:lnTo>
                  <a:lnTo>
                    <a:pt x="607375" y="1480251"/>
                  </a:lnTo>
                  <a:lnTo>
                    <a:pt x="562764" y="1470407"/>
                  </a:lnTo>
                  <a:lnTo>
                    <a:pt x="519196" y="1457945"/>
                  </a:lnTo>
                  <a:lnTo>
                    <a:pt x="476757" y="1442954"/>
                  </a:lnTo>
                  <a:lnTo>
                    <a:pt x="435536" y="1425520"/>
                  </a:lnTo>
                  <a:lnTo>
                    <a:pt x="395620" y="1405732"/>
                  </a:lnTo>
                  <a:lnTo>
                    <a:pt x="357097" y="1383677"/>
                  </a:lnTo>
                  <a:lnTo>
                    <a:pt x="320053" y="1359442"/>
                  </a:lnTo>
                  <a:lnTo>
                    <a:pt x="284577" y="1333115"/>
                  </a:lnTo>
                  <a:lnTo>
                    <a:pt x="250755" y="1304783"/>
                  </a:lnTo>
                  <a:lnTo>
                    <a:pt x="218676" y="1274533"/>
                  </a:lnTo>
                  <a:lnTo>
                    <a:pt x="188427" y="1242454"/>
                  </a:lnTo>
                  <a:lnTo>
                    <a:pt x="160095" y="1208632"/>
                  </a:lnTo>
                  <a:lnTo>
                    <a:pt x="133768" y="1173155"/>
                  </a:lnTo>
                  <a:lnTo>
                    <a:pt x="109533" y="1136111"/>
                  </a:lnTo>
                  <a:lnTo>
                    <a:pt x="87477" y="1097586"/>
                  </a:lnTo>
                  <a:lnTo>
                    <a:pt x="67689" y="1057669"/>
                  </a:lnTo>
                  <a:lnTo>
                    <a:pt x="50255" y="1016447"/>
                  </a:lnTo>
                  <a:lnTo>
                    <a:pt x="35264" y="974007"/>
                  </a:lnTo>
                  <a:lnTo>
                    <a:pt x="22802" y="930437"/>
                  </a:lnTo>
                  <a:lnTo>
                    <a:pt x="12957" y="885825"/>
                  </a:lnTo>
                  <a:lnTo>
                    <a:pt x="5817" y="840256"/>
                  </a:lnTo>
                  <a:lnTo>
                    <a:pt x="1468" y="793821"/>
                  </a:lnTo>
                  <a:lnTo>
                    <a:pt x="0" y="746604"/>
                  </a:lnTo>
                  <a:lnTo>
                    <a:pt x="1468" y="699388"/>
                  </a:lnTo>
                  <a:lnTo>
                    <a:pt x="5817" y="652952"/>
                  </a:lnTo>
                  <a:lnTo>
                    <a:pt x="12957" y="607384"/>
                  </a:lnTo>
                  <a:lnTo>
                    <a:pt x="22802" y="562771"/>
                  </a:lnTo>
                  <a:lnTo>
                    <a:pt x="35264" y="519201"/>
                  </a:lnTo>
                  <a:lnTo>
                    <a:pt x="50255" y="476761"/>
                  </a:lnTo>
                  <a:lnTo>
                    <a:pt x="67689" y="435539"/>
                  </a:lnTo>
                  <a:lnTo>
                    <a:pt x="87477" y="395622"/>
                  </a:lnTo>
                  <a:lnTo>
                    <a:pt x="109533" y="357098"/>
                  </a:lnTo>
                  <a:lnTo>
                    <a:pt x="133768" y="320053"/>
                  </a:lnTo>
                  <a:lnTo>
                    <a:pt x="160095" y="284576"/>
                  </a:lnTo>
                  <a:lnTo>
                    <a:pt x="188427" y="250755"/>
                  </a:lnTo>
                  <a:lnTo>
                    <a:pt x="218676" y="218675"/>
                  </a:lnTo>
                  <a:lnTo>
                    <a:pt x="250755" y="188426"/>
                  </a:lnTo>
                  <a:lnTo>
                    <a:pt x="284577" y="160094"/>
                  </a:lnTo>
                  <a:lnTo>
                    <a:pt x="320053" y="133766"/>
                  </a:lnTo>
                  <a:lnTo>
                    <a:pt x="357097" y="109531"/>
                  </a:lnTo>
                  <a:lnTo>
                    <a:pt x="395620" y="87476"/>
                  </a:lnTo>
                  <a:lnTo>
                    <a:pt x="435536" y="67688"/>
                  </a:lnTo>
                  <a:lnTo>
                    <a:pt x="476757" y="50255"/>
                  </a:lnTo>
                  <a:lnTo>
                    <a:pt x="519196" y="35263"/>
                  </a:lnTo>
                  <a:lnTo>
                    <a:pt x="562764" y="22802"/>
                  </a:lnTo>
                  <a:lnTo>
                    <a:pt x="607375" y="12957"/>
                  </a:lnTo>
                  <a:lnTo>
                    <a:pt x="652941" y="5817"/>
                  </a:lnTo>
                  <a:lnTo>
                    <a:pt x="699375" y="1468"/>
                  </a:lnTo>
                  <a:lnTo>
                    <a:pt x="746588" y="0"/>
                  </a:lnTo>
                  <a:lnTo>
                    <a:pt x="793805" y="1468"/>
                  </a:lnTo>
                  <a:lnTo>
                    <a:pt x="840241" y="5817"/>
                  </a:lnTo>
                  <a:lnTo>
                    <a:pt x="885809" y="12957"/>
                  </a:lnTo>
                  <a:lnTo>
                    <a:pt x="930422" y="22802"/>
                  </a:lnTo>
                  <a:lnTo>
                    <a:pt x="973992" y="35263"/>
                  </a:lnTo>
                  <a:lnTo>
                    <a:pt x="1016432" y="50255"/>
                  </a:lnTo>
                  <a:lnTo>
                    <a:pt x="1057654" y="67688"/>
                  </a:lnTo>
                  <a:lnTo>
                    <a:pt x="1097571" y="87476"/>
                  </a:lnTo>
                  <a:lnTo>
                    <a:pt x="1136095" y="109531"/>
                  </a:lnTo>
                  <a:lnTo>
                    <a:pt x="1173139" y="133766"/>
                  </a:lnTo>
                  <a:lnTo>
                    <a:pt x="1208616" y="160094"/>
                  </a:lnTo>
                  <a:lnTo>
                    <a:pt x="1242438" y="188426"/>
                  </a:lnTo>
                  <a:lnTo>
                    <a:pt x="1274517" y="218675"/>
                  </a:lnTo>
                  <a:lnTo>
                    <a:pt x="1304767" y="250755"/>
                  </a:lnTo>
                  <a:lnTo>
                    <a:pt x="1333099" y="284576"/>
                  </a:lnTo>
                  <a:lnTo>
                    <a:pt x="1359426" y="320053"/>
                  </a:lnTo>
                  <a:lnTo>
                    <a:pt x="1383661" y="357098"/>
                  </a:lnTo>
                  <a:lnTo>
                    <a:pt x="1405716" y="395622"/>
                  </a:lnTo>
                  <a:lnTo>
                    <a:pt x="1425505" y="435539"/>
                  </a:lnTo>
                  <a:lnTo>
                    <a:pt x="1442938" y="476761"/>
                  </a:lnTo>
                  <a:lnTo>
                    <a:pt x="1457929" y="519201"/>
                  </a:lnTo>
                  <a:lnTo>
                    <a:pt x="1470391" y="562771"/>
                  </a:lnTo>
                  <a:lnTo>
                    <a:pt x="1480236" y="607384"/>
                  </a:lnTo>
                  <a:lnTo>
                    <a:pt x="1487376" y="652952"/>
                  </a:lnTo>
                  <a:lnTo>
                    <a:pt x="1491724" y="699388"/>
                  </a:lnTo>
                  <a:lnTo>
                    <a:pt x="1493193" y="746604"/>
                  </a:lnTo>
                  <a:close/>
                </a:path>
              </a:pathLst>
            </a:custGeom>
            <a:ln w="21505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394281" y="829892"/>
              <a:ext cx="1191895" cy="1212850"/>
            </a:xfrm>
            <a:custGeom>
              <a:avLst/>
              <a:gdLst/>
              <a:ahLst/>
              <a:cxnLst/>
              <a:rect l="l" t="t" r="r" b="b"/>
              <a:pathLst>
                <a:path w="1191895" h="1212850">
                  <a:moveTo>
                    <a:pt x="596468" y="0"/>
                  </a:moveTo>
                  <a:lnTo>
                    <a:pt x="547175" y="3977"/>
                  </a:lnTo>
                  <a:lnTo>
                    <a:pt x="500415" y="15493"/>
                  </a:lnTo>
                  <a:lnTo>
                    <a:pt x="456812" y="33922"/>
                  </a:lnTo>
                  <a:lnTo>
                    <a:pt x="416992" y="58637"/>
                  </a:lnTo>
                  <a:lnTo>
                    <a:pt x="381582" y="89013"/>
                  </a:lnTo>
                  <a:lnTo>
                    <a:pt x="351207" y="124423"/>
                  </a:lnTo>
                  <a:lnTo>
                    <a:pt x="326493" y="164243"/>
                  </a:lnTo>
                  <a:lnTo>
                    <a:pt x="308065" y="207845"/>
                  </a:lnTo>
                  <a:lnTo>
                    <a:pt x="296550" y="254605"/>
                  </a:lnTo>
                  <a:lnTo>
                    <a:pt x="292572" y="303896"/>
                  </a:lnTo>
                  <a:lnTo>
                    <a:pt x="297150" y="356705"/>
                  </a:lnTo>
                  <a:lnTo>
                    <a:pt x="310365" y="406541"/>
                  </a:lnTo>
                  <a:lnTo>
                    <a:pt x="331439" y="452632"/>
                  </a:lnTo>
                  <a:lnTo>
                    <a:pt x="359595" y="494207"/>
                  </a:lnTo>
                  <a:lnTo>
                    <a:pt x="394055" y="530494"/>
                  </a:lnTo>
                  <a:lnTo>
                    <a:pt x="349047" y="547605"/>
                  </a:lnTo>
                  <a:lnTo>
                    <a:pt x="305756" y="567961"/>
                  </a:lnTo>
                  <a:lnTo>
                    <a:pt x="264330" y="591414"/>
                  </a:lnTo>
                  <a:lnTo>
                    <a:pt x="224918" y="617814"/>
                  </a:lnTo>
                  <a:lnTo>
                    <a:pt x="187670" y="647010"/>
                  </a:lnTo>
                  <a:lnTo>
                    <a:pt x="152733" y="678854"/>
                  </a:lnTo>
                  <a:lnTo>
                    <a:pt x="120257" y="713195"/>
                  </a:lnTo>
                  <a:lnTo>
                    <a:pt x="90391" y="749885"/>
                  </a:lnTo>
                  <a:lnTo>
                    <a:pt x="63283" y="788772"/>
                  </a:lnTo>
                  <a:lnTo>
                    <a:pt x="39082" y="829708"/>
                  </a:lnTo>
                  <a:lnTo>
                    <a:pt x="17938" y="872543"/>
                  </a:lnTo>
                  <a:lnTo>
                    <a:pt x="0" y="917126"/>
                  </a:lnTo>
                  <a:lnTo>
                    <a:pt x="30414" y="954598"/>
                  </a:lnTo>
                  <a:lnTo>
                    <a:pt x="63142" y="990011"/>
                  </a:lnTo>
                  <a:lnTo>
                    <a:pt x="98069" y="1023249"/>
                  </a:lnTo>
                  <a:lnTo>
                    <a:pt x="135081" y="1054198"/>
                  </a:lnTo>
                  <a:lnTo>
                    <a:pt x="174064" y="1082744"/>
                  </a:lnTo>
                  <a:lnTo>
                    <a:pt x="214904" y="1108772"/>
                  </a:lnTo>
                  <a:lnTo>
                    <a:pt x="257487" y="1132166"/>
                  </a:lnTo>
                  <a:lnTo>
                    <a:pt x="301699" y="1152814"/>
                  </a:lnTo>
                  <a:lnTo>
                    <a:pt x="347426" y="1170599"/>
                  </a:lnTo>
                  <a:lnTo>
                    <a:pt x="394554" y="1185407"/>
                  </a:lnTo>
                  <a:lnTo>
                    <a:pt x="442970" y="1197125"/>
                  </a:lnTo>
                  <a:lnTo>
                    <a:pt x="492558" y="1205636"/>
                  </a:lnTo>
                  <a:lnTo>
                    <a:pt x="543205" y="1210827"/>
                  </a:lnTo>
                  <a:lnTo>
                    <a:pt x="594798" y="1212583"/>
                  </a:lnTo>
                  <a:lnTo>
                    <a:pt x="646673" y="1210809"/>
                  </a:lnTo>
                  <a:lnTo>
                    <a:pt x="697594" y="1205563"/>
                  </a:lnTo>
                  <a:lnTo>
                    <a:pt x="747444" y="1196962"/>
                  </a:lnTo>
                  <a:lnTo>
                    <a:pt x="796107" y="1185122"/>
                  </a:lnTo>
                  <a:lnTo>
                    <a:pt x="843466" y="1170161"/>
                  </a:lnTo>
                  <a:lnTo>
                    <a:pt x="889406" y="1152193"/>
                  </a:lnTo>
                  <a:lnTo>
                    <a:pt x="933811" y="1131335"/>
                  </a:lnTo>
                  <a:lnTo>
                    <a:pt x="976564" y="1107704"/>
                  </a:lnTo>
                  <a:lnTo>
                    <a:pt x="1017549" y="1081415"/>
                  </a:lnTo>
                  <a:lnTo>
                    <a:pt x="1056650" y="1052586"/>
                  </a:lnTo>
                  <a:lnTo>
                    <a:pt x="1093750" y="1021332"/>
                  </a:lnTo>
                  <a:lnTo>
                    <a:pt x="1128735" y="987770"/>
                  </a:lnTo>
                  <a:lnTo>
                    <a:pt x="1161486" y="952016"/>
                  </a:lnTo>
                  <a:lnTo>
                    <a:pt x="1191889" y="914187"/>
                  </a:lnTo>
                  <a:lnTo>
                    <a:pt x="1173844" y="869951"/>
                  </a:lnTo>
                  <a:lnTo>
                    <a:pt x="1152636" y="827454"/>
                  </a:lnTo>
                  <a:lnTo>
                    <a:pt x="1128412" y="786843"/>
                  </a:lnTo>
                  <a:lnTo>
                    <a:pt x="1101318" y="748264"/>
                  </a:lnTo>
                  <a:lnTo>
                    <a:pt x="1071501" y="711866"/>
                  </a:lnTo>
                  <a:lnTo>
                    <a:pt x="1039109" y="677795"/>
                  </a:lnTo>
                  <a:lnTo>
                    <a:pt x="1004287" y="646199"/>
                  </a:lnTo>
                  <a:lnTo>
                    <a:pt x="967182" y="617225"/>
                  </a:lnTo>
                  <a:lnTo>
                    <a:pt x="927942" y="591020"/>
                  </a:lnTo>
                  <a:lnTo>
                    <a:pt x="886713" y="567732"/>
                  </a:lnTo>
                  <a:lnTo>
                    <a:pt x="843641" y="547508"/>
                  </a:lnTo>
                  <a:lnTo>
                    <a:pt x="798874" y="530494"/>
                  </a:lnTo>
                  <a:lnTo>
                    <a:pt x="833336" y="494207"/>
                  </a:lnTo>
                  <a:lnTo>
                    <a:pt x="861488" y="452632"/>
                  </a:lnTo>
                  <a:lnTo>
                    <a:pt x="882556" y="406541"/>
                  </a:lnTo>
                  <a:lnTo>
                    <a:pt x="895766" y="356705"/>
                  </a:lnTo>
                  <a:lnTo>
                    <a:pt x="900341" y="303896"/>
                  </a:lnTo>
                  <a:lnTo>
                    <a:pt x="896364" y="254605"/>
                  </a:lnTo>
                  <a:lnTo>
                    <a:pt x="884850" y="207845"/>
                  </a:lnTo>
                  <a:lnTo>
                    <a:pt x="866424" y="164243"/>
                  </a:lnTo>
                  <a:lnTo>
                    <a:pt x="841712" y="124423"/>
                  </a:lnTo>
                  <a:lnTo>
                    <a:pt x="811340" y="89013"/>
                  </a:lnTo>
                  <a:lnTo>
                    <a:pt x="775933" y="58637"/>
                  </a:lnTo>
                  <a:lnTo>
                    <a:pt x="736117" y="33922"/>
                  </a:lnTo>
                  <a:lnTo>
                    <a:pt x="692517" y="15493"/>
                  </a:lnTo>
                  <a:lnTo>
                    <a:pt x="645759" y="3977"/>
                  </a:lnTo>
                  <a:lnTo>
                    <a:pt x="596468" y="0"/>
                  </a:lnTo>
                  <a:close/>
                </a:path>
              </a:pathLst>
            </a:custGeom>
            <a:solidFill>
              <a:srgbClr val="131718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/>
          <p:nvPr/>
        </p:nvSpPr>
        <p:spPr>
          <a:xfrm>
            <a:off x="11566789" y="628123"/>
            <a:ext cx="8087359" cy="1148715"/>
          </a:xfrm>
          <a:custGeom>
            <a:avLst/>
            <a:gdLst/>
            <a:ahLst/>
            <a:cxnLst/>
            <a:rect l="l" t="t" r="r" b="b"/>
            <a:pathLst>
              <a:path w="8087359" h="1148714">
                <a:moveTo>
                  <a:pt x="3060115" y="1148240"/>
                </a:moveTo>
                <a:lnTo>
                  <a:pt x="0" y="1148240"/>
                </a:lnTo>
                <a:lnTo>
                  <a:pt x="0" y="0"/>
                </a:lnTo>
                <a:lnTo>
                  <a:pt x="3060115" y="0"/>
                </a:lnTo>
                <a:lnTo>
                  <a:pt x="3060115" y="1148240"/>
                </a:lnTo>
                <a:close/>
              </a:path>
              <a:path w="8087359" h="1148714">
                <a:moveTo>
                  <a:pt x="8087023" y="1148232"/>
                </a:moveTo>
                <a:lnTo>
                  <a:pt x="3063503" y="1148232"/>
                </a:lnTo>
                <a:lnTo>
                  <a:pt x="3063503" y="7"/>
                </a:lnTo>
                <a:lnTo>
                  <a:pt x="8087023" y="7"/>
                </a:lnTo>
                <a:lnTo>
                  <a:pt x="8087023" y="1148232"/>
                </a:lnTo>
                <a:close/>
              </a:path>
            </a:pathLst>
          </a:custGeom>
          <a:ln w="7880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6144494" y="633348"/>
            <a:ext cx="5024120" cy="1148715"/>
          </a:xfrm>
          <a:custGeom>
            <a:avLst/>
            <a:gdLst/>
            <a:ahLst/>
            <a:cxnLst/>
            <a:rect l="l" t="t" r="r" b="b"/>
            <a:pathLst>
              <a:path w="5024120" h="1148714">
                <a:moveTo>
                  <a:pt x="5023519" y="1148224"/>
                </a:moveTo>
                <a:lnTo>
                  <a:pt x="0" y="1148224"/>
                </a:lnTo>
                <a:lnTo>
                  <a:pt x="0" y="0"/>
                </a:lnTo>
                <a:lnTo>
                  <a:pt x="5023519" y="0"/>
                </a:lnTo>
                <a:lnTo>
                  <a:pt x="5023519" y="1148224"/>
                </a:lnTo>
                <a:close/>
              </a:path>
            </a:pathLst>
          </a:custGeom>
          <a:ln w="7880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 txBox="1"/>
          <p:nvPr/>
        </p:nvSpPr>
        <p:spPr>
          <a:xfrm>
            <a:off x="3084859" y="633348"/>
            <a:ext cx="3060065" cy="1148715"/>
          </a:xfrm>
          <a:prstGeom prst="rect">
            <a:avLst/>
          </a:prstGeom>
          <a:ln w="8361">
            <a:solidFill>
              <a:srgbClr val="131718"/>
            </a:solidFill>
          </a:ln>
        </p:spPr>
        <p:txBody>
          <a:bodyPr wrap="square" lIns="0" tIns="18415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450"/>
              </a:spcBef>
            </a:pPr>
            <a:endParaRPr sz="1700">
              <a:latin typeface="Times New Roman"/>
              <a:cs typeface="Times New Roman"/>
            </a:endParaRPr>
          </a:p>
          <a:p>
            <a:pPr marL="163830">
              <a:lnSpc>
                <a:spcPct val="100000"/>
              </a:lnSpc>
            </a:pPr>
            <a:r>
              <a:rPr dirty="0" sz="1700">
                <a:solidFill>
                  <a:srgbClr val="131718"/>
                </a:solidFill>
                <a:latin typeface="Suisse Int'l Medium"/>
                <a:cs typeface="Suisse Int'l Medium"/>
              </a:rPr>
              <a:t>Nombre</a:t>
            </a:r>
            <a:r>
              <a:rPr dirty="0" sz="1700" spc="-1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1700">
                <a:solidFill>
                  <a:srgbClr val="131718"/>
                </a:solidFill>
                <a:latin typeface="Suisse Int'l Medium"/>
                <a:cs typeface="Suisse Int'l Medium"/>
              </a:rPr>
              <a:t>del</a:t>
            </a:r>
            <a:r>
              <a:rPr dirty="0" sz="1700" spc="-10">
                <a:solidFill>
                  <a:srgbClr val="131718"/>
                </a:solidFill>
                <a:latin typeface="Suisse Int'l Medium"/>
                <a:cs typeface="Suisse Int'l Medium"/>
              </a:rPr>
              <a:t> buyer</a:t>
            </a:r>
            <a:r>
              <a:rPr dirty="0" sz="1700" spc="-5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1700" spc="-10">
                <a:solidFill>
                  <a:srgbClr val="131718"/>
                </a:solidFill>
                <a:latin typeface="Suisse Int'l Medium"/>
                <a:cs typeface="Suisse Int'l Medium"/>
              </a:rPr>
              <a:t>persona:</a:t>
            </a:r>
            <a:endParaRPr sz="1700">
              <a:latin typeface="Suisse Int'l Medium"/>
              <a:cs typeface="Suisse Int'l Medium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1570729" y="785511"/>
            <a:ext cx="3052445" cy="671195"/>
          </a:xfrm>
          <a:prstGeom prst="rect">
            <a:avLst/>
          </a:prstGeom>
        </p:spPr>
        <p:txBody>
          <a:bodyPr wrap="square" lIns="0" tIns="118110" rIns="0" bIns="0" rtlCol="0" vert="horz">
            <a:spAutoFit/>
          </a:bodyPr>
          <a:lstStyle/>
          <a:p>
            <a:pPr marL="215900">
              <a:lnSpc>
                <a:spcPct val="100000"/>
              </a:lnSpc>
              <a:spcBef>
                <a:spcPts val="930"/>
              </a:spcBef>
            </a:pPr>
            <a:r>
              <a:rPr dirty="0" sz="1700">
                <a:solidFill>
                  <a:srgbClr val="131718"/>
                </a:solidFill>
                <a:latin typeface="Suisse Int'l Medium"/>
                <a:cs typeface="Suisse Int'l Medium"/>
              </a:rPr>
              <a:t>Perfil</a:t>
            </a:r>
            <a:r>
              <a:rPr dirty="0" sz="1700" spc="-3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1700" spc="-10">
                <a:solidFill>
                  <a:srgbClr val="131718"/>
                </a:solidFill>
                <a:latin typeface="Suisse Int'l Medium"/>
                <a:cs typeface="Suisse Int'l Medium"/>
              </a:rPr>
              <a:t>general:</a:t>
            </a:r>
            <a:endParaRPr sz="1700">
              <a:latin typeface="Suisse Int'l Medium"/>
              <a:cs typeface="Suisse Int'l Medium"/>
            </a:endParaRPr>
          </a:p>
          <a:p>
            <a:pPr marL="215900">
              <a:lnSpc>
                <a:spcPct val="100000"/>
              </a:lnSpc>
              <a:spcBef>
                <a:spcPts val="650"/>
              </a:spcBef>
            </a:pPr>
            <a:r>
              <a:rPr dirty="0" sz="1300" spc="-10">
                <a:solidFill>
                  <a:srgbClr val="131718"/>
                </a:solidFill>
                <a:latin typeface="Suisse Int'l"/>
                <a:cs typeface="Suisse Int'l"/>
              </a:rPr>
              <a:t>Trabajo,</a:t>
            </a:r>
            <a:r>
              <a:rPr dirty="0" sz="1300" spc="-25">
                <a:solidFill>
                  <a:srgbClr val="131718"/>
                </a:solidFill>
                <a:latin typeface="Suisse Int'l"/>
                <a:cs typeface="Suisse Int'l"/>
              </a:rPr>
              <a:t> </a:t>
            </a:r>
            <a:r>
              <a:rPr dirty="0" sz="1300">
                <a:solidFill>
                  <a:srgbClr val="131718"/>
                </a:solidFill>
                <a:latin typeface="Suisse Int'l"/>
                <a:cs typeface="Suisse Int'l"/>
              </a:rPr>
              <a:t>historia</a:t>
            </a:r>
            <a:r>
              <a:rPr dirty="0" sz="1300" spc="-20">
                <a:solidFill>
                  <a:srgbClr val="131718"/>
                </a:solidFill>
                <a:latin typeface="Suisse Int'l"/>
                <a:cs typeface="Suisse Int'l"/>
              </a:rPr>
              <a:t> </a:t>
            </a:r>
            <a:r>
              <a:rPr dirty="0" sz="1300">
                <a:solidFill>
                  <a:srgbClr val="131718"/>
                </a:solidFill>
                <a:latin typeface="Suisse Int'l"/>
                <a:cs typeface="Suisse Int'l"/>
              </a:rPr>
              <a:t>laboral,</a:t>
            </a:r>
            <a:r>
              <a:rPr dirty="0" sz="1300" spc="-20">
                <a:solidFill>
                  <a:srgbClr val="131718"/>
                </a:solidFill>
                <a:latin typeface="Suisse Int'l"/>
                <a:cs typeface="Suisse Int'l"/>
              </a:rPr>
              <a:t> </a:t>
            </a:r>
            <a:r>
              <a:rPr dirty="0" sz="1300" spc="-10">
                <a:solidFill>
                  <a:srgbClr val="131718"/>
                </a:solidFill>
                <a:latin typeface="Suisse Int'l"/>
                <a:cs typeface="Suisse Int'l"/>
              </a:rPr>
              <a:t>familia</a:t>
            </a:r>
            <a:endParaRPr sz="1300">
              <a:latin typeface="Suisse Int'l"/>
              <a:cs typeface="Suisse Int'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0625942" y="2396970"/>
            <a:ext cx="9036050" cy="447040"/>
          </a:xfrm>
          <a:prstGeom prst="rect">
            <a:avLst/>
          </a:prstGeom>
          <a:solidFill>
            <a:srgbClr val="000000"/>
          </a:solidFill>
        </p:spPr>
        <p:txBody>
          <a:bodyPr wrap="square" lIns="0" tIns="112395" rIns="0" bIns="0" rtlCol="0" vert="horz">
            <a:spAutoFit/>
          </a:bodyPr>
          <a:lstStyle/>
          <a:p>
            <a:pPr marL="228600">
              <a:lnSpc>
                <a:spcPct val="100000"/>
              </a:lnSpc>
              <a:spcBef>
                <a:spcPts val="885"/>
              </a:spcBef>
            </a:pPr>
            <a:r>
              <a:rPr dirty="0" sz="1700" b="1">
                <a:solidFill>
                  <a:srgbClr val="FFFFFF"/>
                </a:solidFill>
                <a:latin typeface="Suisse Int'l"/>
                <a:cs typeface="Suisse Int'l"/>
              </a:rPr>
              <a:t>Identificadores:</a:t>
            </a:r>
            <a:r>
              <a:rPr dirty="0" sz="1700" spc="55" b="1">
                <a:solidFill>
                  <a:srgbClr val="FFFFFF"/>
                </a:solidFill>
                <a:latin typeface="Suisse Int'l"/>
                <a:cs typeface="Suisse Int'l"/>
              </a:rPr>
              <a:t> </a:t>
            </a:r>
            <a:r>
              <a:rPr dirty="0" sz="1500" spc="-20">
                <a:solidFill>
                  <a:srgbClr val="FFFFFF"/>
                </a:solidFill>
                <a:latin typeface="Suisse Int'l"/>
                <a:cs typeface="Suisse Int'l"/>
              </a:rPr>
              <a:t>Trato,</a:t>
            </a:r>
            <a:r>
              <a:rPr dirty="0" sz="1500" spc="25">
                <a:solidFill>
                  <a:srgbClr val="FFFFFF"/>
                </a:solidFill>
                <a:latin typeface="Suisse Int'l"/>
                <a:cs typeface="Suisse Int'l"/>
              </a:rPr>
              <a:t> </a:t>
            </a:r>
            <a:r>
              <a:rPr dirty="0" sz="1500">
                <a:solidFill>
                  <a:srgbClr val="FFFFFF"/>
                </a:solidFill>
                <a:latin typeface="Suisse Int'l"/>
                <a:cs typeface="Suisse Int'l"/>
              </a:rPr>
              <a:t>personalidad,</a:t>
            </a:r>
            <a:r>
              <a:rPr dirty="0" sz="1500" spc="30">
                <a:solidFill>
                  <a:srgbClr val="FFFFFF"/>
                </a:solidFill>
                <a:latin typeface="Suisse Int'l"/>
                <a:cs typeface="Suisse Int'l"/>
              </a:rPr>
              <a:t> </a:t>
            </a:r>
            <a:r>
              <a:rPr dirty="0" sz="1500" spc="-10">
                <a:solidFill>
                  <a:srgbClr val="FFFFFF"/>
                </a:solidFill>
                <a:latin typeface="Suisse Int'l"/>
                <a:cs typeface="Suisse Int'l"/>
              </a:rPr>
              <a:t>comunicación</a:t>
            </a:r>
            <a:endParaRPr sz="1500">
              <a:latin typeface="Suisse Int'l"/>
              <a:cs typeface="Suisse Int'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0625942" y="4850916"/>
            <a:ext cx="9036050" cy="447040"/>
          </a:xfrm>
          <a:prstGeom prst="rect">
            <a:avLst/>
          </a:prstGeom>
          <a:solidFill>
            <a:srgbClr val="000000"/>
          </a:solidFill>
        </p:spPr>
        <p:txBody>
          <a:bodyPr wrap="square" lIns="0" tIns="83185" rIns="0" bIns="0" rtlCol="0" vert="horz">
            <a:spAutoFit/>
          </a:bodyPr>
          <a:lstStyle/>
          <a:p>
            <a:pPr marL="247650">
              <a:lnSpc>
                <a:spcPct val="100000"/>
              </a:lnSpc>
              <a:spcBef>
                <a:spcPts val="655"/>
              </a:spcBef>
            </a:pPr>
            <a:r>
              <a:rPr dirty="0" sz="1700" b="1">
                <a:solidFill>
                  <a:srgbClr val="FFFFFF"/>
                </a:solidFill>
                <a:latin typeface="Suisse Int'l"/>
                <a:cs typeface="Suisse Int'l"/>
              </a:rPr>
              <a:t>Retos:</a:t>
            </a:r>
            <a:r>
              <a:rPr dirty="0" sz="1700" spc="-5" b="1">
                <a:solidFill>
                  <a:srgbClr val="FFFFFF"/>
                </a:solidFill>
                <a:latin typeface="Suisse Int'l"/>
                <a:cs typeface="Suisse Int'l"/>
              </a:rPr>
              <a:t> </a:t>
            </a:r>
            <a:r>
              <a:rPr dirty="0" sz="1700">
                <a:solidFill>
                  <a:srgbClr val="FFFFFF"/>
                </a:solidFill>
                <a:latin typeface="Suisse Int'l"/>
                <a:cs typeface="Suisse Int'l"/>
              </a:rPr>
              <a:t>Primarios</a:t>
            </a:r>
            <a:r>
              <a:rPr dirty="0" sz="1700" spc="-50">
                <a:solidFill>
                  <a:srgbClr val="FFFFFF"/>
                </a:solidFill>
                <a:latin typeface="Suisse Int'l"/>
                <a:cs typeface="Suisse Int'l"/>
              </a:rPr>
              <a:t> </a:t>
            </a:r>
            <a:r>
              <a:rPr dirty="0" sz="1700">
                <a:solidFill>
                  <a:srgbClr val="FFFFFF"/>
                </a:solidFill>
                <a:latin typeface="Suisse Int'l"/>
                <a:cs typeface="Suisse Int'l"/>
              </a:rPr>
              <a:t>y</a:t>
            </a:r>
            <a:r>
              <a:rPr dirty="0" sz="1700" spc="-45">
                <a:solidFill>
                  <a:srgbClr val="FFFFFF"/>
                </a:solidFill>
                <a:latin typeface="Suisse Int'l"/>
                <a:cs typeface="Suisse Int'l"/>
              </a:rPr>
              <a:t> </a:t>
            </a:r>
            <a:r>
              <a:rPr dirty="0" sz="1700" spc="-10">
                <a:solidFill>
                  <a:srgbClr val="FFFFFF"/>
                </a:solidFill>
                <a:latin typeface="Suisse Int'l"/>
                <a:cs typeface="Suisse Int'l"/>
              </a:rPr>
              <a:t>secundarios</a:t>
            </a:r>
            <a:endParaRPr sz="1700">
              <a:latin typeface="Suisse Int'l"/>
              <a:cs typeface="Suisse Int'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0625942" y="7304823"/>
            <a:ext cx="9036050" cy="447040"/>
          </a:xfrm>
          <a:prstGeom prst="rect">
            <a:avLst/>
          </a:prstGeom>
          <a:solidFill>
            <a:srgbClr val="000000"/>
          </a:solidFill>
        </p:spPr>
        <p:txBody>
          <a:bodyPr wrap="square" lIns="0" tIns="97155" rIns="0" bIns="0" rtlCol="0" vert="horz">
            <a:spAutoFit/>
          </a:bodyPr>
          <a:lstStyle/>
          <a:p>
            <a:pPr marL="245745">
              <a:lnSpc>
                <a:spcPct val="100000"/>
              </a:lnSpc>
              <a:spcBef>
                <a:spcPts val="765"/>
              </a:spcBef>
            </a:pPr>
            <a:r>
              <a:rPr dirty="0" sz="1700" spc="-10" b="1">
                <a:solidFill>
                  <a:srgbClr val="FFFFFF"/>
                </a:solidFill>
                <a:latin typeface="Suisse Int'l"/>
                <a:cs typeface="Suisse Int'l"/>
              </a:rPr>
              <a:t>Comentarios</a:t>
            </a:r>
            <a:r>
              <a:rPr dirty="0" sz="1700" spc="-5" b="1">
                <a:solidFill>
                  <a:srgbClr val="FFFFFF"/>
                </a:solidFill>
                <a:latin typeface="Suisse Int'l"/>
                <a:cs typeface="Suisse Int'l"/>
              </a:rPr>
              <a:t> </a:t>
            </a:r>
            <a:r>
              <a:rPr dirty="0" sz="1700" b="1">
                <a:solidFill>
                  <a:srgbClr val="FFFFFF"/>
                </a:solidFill>
                <a:latin typeface="Suisse Int'l"/>
                <a:cs typeface="Suisse Int'l"/>
              </a:rPr>
              <a:t>y</a:t>
            </a:r>
            <a:r>
              <a:rPr dirty="0" sz="1700" spc="-5" b="1">
                <a:solidFill>
                  <a:srgbClr val="FFFFFF"/>
                </a:solidFill>
                <a:latin typeface="Suisse Int'l"/>
                <a:cs typeface="Suisse Int'l"/>
              </a:rPr>
              <a:t> </a:t>
            </a:r>
            <a:r>
              <a:rPr dirty="0" sz="1700" spc="-10" b="1">
                <a:solidFill>
                  <a:srgbClr val="FFFFFF"/>
                </a:solidFill>
                <a:latin typeface="Suisse Int'l"/>
                <a:cs typeface="Suisse Int'l"/>
              </a:rPr>
              <a:t>quejas:</a:t>
            </a:r>
            <a:endParaRPr sz="1700">
              <a:latin typeface="Suisse Int'l"/>
              <a:cs typeface="Suisse Int'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10629882" y="7799030"/>
            <a:ext cx="9028430" cy="35687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38760" marR="5490845">
              <a:lnSpc>
                <a:spcPct val="120700"/>
              </a:lnSpc>
              <a:spcBef>
                <a:spcPts val="95"/>
              </a:spcBef>
            </a:pPr>
            <a:r>
              <a:rPr dirty="0" sz="900">
                <a:latin typeface="Suisse Int'l"/>
                <a:cs typeface="Suisse Int'l"/>
              </a:rPr>
              <a:t>Ejemplos</a:t>
            </a:r>
            <a:r>
              <a:rPr dirty="0" sz="900" spc="10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de</a:t>
            </a:r>
            <a:r>
              <a:rPr dirty="0" sz="900" spc="15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comentarios</a:t>
            </a:r>
            <a:r>
              <a:rPr dirty="0" sz="900" spc="15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reales</a:t>
            </a:r>
            <a:r>
              <a:rPr dirty="0" sz="900" spc="15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sobre</a:t>
            </a:r>
            <a:r>
              <a:rPr dirty="0" sz="900" spc="15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sus</a:t>
            </a:r>
            <a:r>
              <a:rPr dirty="0" sz="900" spc="15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retos</a:t>
            </a:r>
            <a:r>
              <a:rPr dirty="0" sz="900" spc="15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y</a:t>
            </a:r>
            <a:r>
              <a:rPr dirty="0" sz="900" spc="15">
                <a:latin typeface="Suisse Int'l"/>
                <a:cs typeface="Suisse Int'l"/>
              </a:rPr>
              <a:t> </a:t>
            </a:r>
            <a:r>
              <a:rPr dirty="0" sz="900" spc="-10">
                <a:latin typeface="Suisse Int'l"/>
                <a:cs typeface="Suisse Int'l"/>
              </a:rPr>
              <a:t>objetivos </a:t>
            </a:r>
            <a:r>
              <a:rPr dirty="0" sz="900">
                <a:latin typeface="Suisse Int'l"/>
                <a:cs typeface="Suisse Int'l"/>
              </a:rPr>
              <a:t>Razones</a:t>
            </a:r>
            <a:r>
              <a:rPr dirty="0" sz="900" spc="10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por</a:t>
            </a:r>
            <a:r>
              <a:rPr dirty="0" sz="900" spc="15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las</a:t>
            </a:r>
            <a:r>
              <a:rPr dirty="0" sz="900" spc="15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que</a:t>
            </a:r>
            <a:r>
              <a:rPr dirty="0" sz="900" spc="15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no</a:t>
            </a:r>
            <a:r>
              <a:rPr dirty="0" sz="900" spc="15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compraría</a:t>
            </a:r>
            <a:r>
              <a:rPr dirty="0" sz="900" spc="15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nuestro</a:t>
            </a:r>
            <a:r>
              <a:rPr dirty="0" sz="900" spc="15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producto</a:t>
            </a:r>
            <a:r>
              <a:rPr dirty="0" sz="900" spc="15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o</a:t>
            </a:r>
            <a:r>
              <a:rPr dirty="0" sz="900" spc="15">
                <a:latin typeface="Suisse Int'l"/>
                <a:cs typeface="Suisse Int'l"/>
              </a:rPr>
              <a:t> </a:t>
            </a:r>
            <a:r>
              <a:rPr dirty="0" sz="900" spc="-10">
                <a:latin typeface="Suisse Int'l"/>
                <a:cs typeface="Suisse Int'l"/>
              </a:rPr>
              <a:t>servicio</a:t>
            </a:r>
            <a:endParaRPr sz="900">
              <a:latin typeface="Suisse Int'l"/>
              <a:cs typeface="Suisse Int'l"/>
            </a:endParaRPr>
          </a:p>
        </p:txBody>
      </p:sp>
      <p:sp>
        <p:nvSpPr>
          <p:cNvPr id="17" name="object 17" descr=""/>
          <p:cNvSpPr/>
          <p:nvPr/>
        </p:nvSpPr>
        <p:spPr>
          <a:xfrm>
            <a:off x="1247737" y="2396970"/>
            <a:ext cx="9036050" cy="2267585"/>
          </a:xfrm>
          <a:custGeom>
            <a:avLst/>
            <a:gdLst/>
            <a:ahLst/>
            <a:cxnLst/>
            <a:rect l="l" t="t" r="r" b="b"/>
            <a:pathLst>
              <a:path w="9036050" h="2267585">
                <a:moveTo>
                  <a:pt x="9035750" y="2267190"/>
                </a:moveTo>
                <a:lnTo>
                  <a:pt x="0" y="2267190"/>
                </a:lnTo>
                <a:lnTo>
                  <a:pt x="0" y="0"/>
                </a:lnTo>
                <a:lnTo>
                  <a:pt x="9035750" y="0"/>
                </a:lnTo>
                <a:lnTo>
                  <a:pt x="9035750" y="2267190"/>
                </a:lnTo>
                <a:close/>
              </a:path>
            </a:pathLst>
          </a:custGeom>
          <a:ln w="7880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 txBox="1"/>
          <p:nvPr/>
        </p:nvSpPr>
        <p:spPr>
          <a:xfrm>
            <a:off x="1247737" y="2396970"/>
            <a:ext cx="9036050" cy="447040"/>
          </a:xfrm>
          <a:prstGeom prst="rect">
            <a:avLst/>
          </a:prstGeom>
          <a:solidFill>
            <a:srgbClr val="000000"/>
          </a:solidFill>
        </p:spPr>
        <p:txBody>
          <a:bodyPr wrap="square" lIns="0" tIns="95885" rIns="0" bIns="0" rtlCol="0" vert="horz">
            <a:spAutoFit/>
          </a:bodyPr>
          <a:lstStyle/>
          <a:p>
            <a:pPr marL="251460">
              <a:lnSpc>
                <a:spcPct val="100000"/>
              </a:lnSpc>
              <a:spcBef>
                <a:spcPts val="755"/>
              </a:spcBef>
            </a:pPr>
            <a:r>
              <a:rPr dirty="0" sz="1700" spc="-10" b="1">
                <a:solidFill>
                  <a:srgbClr val="FFFFFF"/>
                </a:solidFill>
                <a:latin typeface="Suisse Int'l"/>
                <a:cs typeface="Suisse Int'l"/>
              </a:rPr>
              <a:t>Información</a:t>
            </a:r>
            <a:r>
              <a:rPr dirty="0" sz="1700" spc="25" b="1">
                <a:solidFill>
                  <a:srgbClr val="FFFFFF"/>
                </a:solidFill>
                <a:latin typeface="Suisse Int'l"/>
                <a:cs typeface="Suisse Int'l"/>
              </a:rPr>
              <a:t> </a:t>
            </a:r>
            <a:r>
              <a:rPr dirty="0" sz="1700" b="1">
                <a:solidFill>
                  <a:srgbClr val="FFFFFF"/>
                </a:solidFill>
                <a:latin typeface="Suisse Int'l"/>
                <a:cs typeface="Suisse Int'l"/>
              </a:rPr>
              <a:t>demográfica:</a:t>
            </a:r>
            <a:r>
              <a:rPr dirty="0" sz="1700" spc="20" b="1">
                <a:solidFill>
                  <a:srgbClr val="FFFFFF"/>
                </a:solidFill>
                <a:latin typeface="Suisse Int'l"/>
                <a:cs typeface="Suisse Int'l"/>
              </a:rPr>
              <a:t> </a:t>
            </a:r>
            <a:r>
              <a:rPr dirty="0" sz="1500">
                <a:solidFill>
                  <a:srgbClr val="FFFFFF"/>
                </a:solidFill>
                <a:latin typeface="Suisse Int'l"/>
                <a:cs typeface="Suisse Int'l"/>
              </a:rPr>
              <a:t>Edad,</a:t>
            </a:r>
            <a:r>
              <a:rPr dirty="0" sz="1500" spc="30">
                <a:solidFill>
                  <a:srgbClr val="FFFFFF"/>
                </a:solidFill>
                <a:latin typeface="Suisse Int'l"/>
                <a:cs typeface="Suisse Int'l"/>
              </a:rPr>
              <a:t> </a:t>
            </a:r>
            <a:r>
              <a:rPr dirty="0" sz="1500">
                <a:solidFill>
                  <a:srgbClr val="FFFFFF"/>
                </a:solidFill>
                <a:latin typeface="Suisse Int'l"/>
                <a:cs typeface="Suisse Int'l"/>
              </a:rPr>
              <a:t>salario,</a:t>
            </a:r>
            <a:r>
              <a:rPr dirty="0" sz="1500" spc="30">
                <a:solidFill>
                  <a:srgbClr val="FFFFFF"/>
                </a:solidFill>
                <a:latin typeface="Suisse Int'l"/>
                <a:cs typeface="Suisse Int'l"/>
              </a:rPr>
              <a:t> </a:t>
            </a:r>
            <a:r>
              <a:rPr dirty="0" sz="1500">
                <a:solidFill>
                  <a:srgbClr val="FFFFFF"/>
                </a:solidFill>
                <a:latin typeface="Suisse Int'l"/>
                <a:cs typeface="Suisse Int'l"/>
              </a:rPr>
              <a:t>ubicación,</a:t>
            </a:r>
            <a:r>
              <a:rPr dirty="0" sz="1500" spc="35">
                <a:solidFill>
                  <a:srgbClr val="FFFFFF"/>
                </a:solidFill>
                <a:latin typeface="Suisse Int'l"/>
                <a:cs typeface="Suisse Int'l"/>
              </a:rPr>
              <a:t> </a:t>
            </a:r>
            <a:r>
              <a:rPr dirty="0" sz="1500" spc="-20">
                <a:solidFill>
                  <a:srgbClr val="FFFFFF"/>
                </a:solidFill>
                <a:latin typeface="Suisse Int'l"/>
                <a:cs typeface="Suisse Int'l"/>
              </a:rPr>
              <a:t>sexo</a:t>
            </a:r>
            <a:endParaRPr sz="1500">
              <a:latin typeface="Suisse Int'l"/>
              <a:cs typeface="Suisse Int'l"/>
            </a:endParaRPr>
          </a:p>
        </p:txBody>
      </p:sp>
      <p:sp>
        <p:nvSpPr>
          <p:cNvPr id="19" name="object 19" descr=""/>
          <p:cNvSpPr/>
          <p:nvPr/>
        </p:nvSpPr>
        <p:spPr>
          <a:xfrm>
            <a:off x="1247737" y="4850916"/>
            <a:ext cx="9036050" cy="2267585"/>
          </a:xfrm>
          <a:custGeom>
            <a:avLst/>
            <a:gdLst/>
            <a:ahLst/>
            <a:cxnLst/>
            <a:rect l="l" t="t" r="r" b="b"/>
            <a:pathLst>
              <a:path w="9036050" h="2267584">
                <a:moveTo>
                  <a:pt x="9035750" y="2267190"/>
                </a:moveTo>
                <a:lnTo>
                  <a:pt x="0" y="2267190"/>
                </a:lnTo>
                <a:lnTo>
                  <a:pt x="0" y="0"/>
                </a:lnTo>
                <a:lnTo>
                  <a:pt x="9035750" y="0"/>
                </a:lnTo>
                <a:lnTo>
                  <a:pt x="9035750" y="2267190"/>
                </a:lnTo>
                <a:close/>
              </a:path>
            </a:pathLst>
          </a:custGeom>
          <a:ln w="7880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 descr=""/>
          <p:cNvSpPr/>
          <p:nvPr/>
        </p:nvSpPr>
        <p:spPr>
          <a:xfrm>
            <a:off x="1247737" y="7304823"/>
            <a:ext cx="9036050" cy="2267585"/>
          </a:xfrm>
          <a:custGeom>
            <a:avLst/>
            <a:gdLst/>
            <a:ahLst/>
            <a:cxnLst/>
            <a:rect l="l" t="t" r="r" b="b"/>
            <a:pathLst>
              <a:path w="9036050" h="2267584">
                <a:moveTo>
                  <a:pt x="9035750" y="2267190"/>
                </a:moveTo>
                <a:lnTo>
                  <a:pt x="0" y="2267190"/>
                </a:lnTo>
                <a:lnTo>
                  <a:pt x="0" y="0"/>
                </a:lnTo>
                <a:lnTo>
                  <a:pt x="9035750" y="0"/>
                </a:lnTo>
                <a:lnTo>
                  <a:pt x="9035750" y="2267190"/>
                </a:lnTo>
                <a:close/>
              </a:path>
            </a:pathLst>
          </a:custGeom>
          <a:ln w="7880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 descr=""/>
          <p:cNvSpPr/>
          <p:nvPr/>
        </p:nvSpPr>
        <p:spPr>
          <a:xfrm>
            <a:off x="1247737" y="9750849"/>
            <a:ext cx="9036050" cy="2267585"/>
          </a:xfrm>
          <a:custGeom>
            <a:avLst/>
            <a:gdLst/>
            <a:ahLst/>
            <a:cxnLst/>
            <a:rect l="l" t="t" r="r" b="b"/>
            <a:pathLst>
              <a:path w="9036050" h="2267584">
                <a:moveTo>
                  <a:pt x="9035750" y="2267190"/>
                </a:moveTo>
                <a:lnTo>
                  <a:pt x="0" y="2267190"/>
                </a:lnTo>
                <a:lnTo>
                  <a:pt x="0" y="0"/>
                </a:lnTo>
                <a:lnTo>
                  <a:pt x="9035750" y="0"/>
                </a:lnTo>
                <a:lnTo>
                  <a:pt x="9035750" y="2267190"/>
                </a:lnTo>
                <a:close/>
              </a:path>
            </a:pathLst>
          </a:custGeom>
          <a:ln w="7880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 descr=""/>
          <p:cNvSpPr txBox="1"/>
          <p:nvPr/>
        </p:nvSpPr>
        <p:spPr>
          <a:xfrm>
            <a:off x="1247737" y="9750849"/>
            <a:ext cx="9036050" cy="447040"/>
          </a:xfrm>
          <a:prstGeom prst="rect">
            <a:avLst/>
          </a:prstGeom>
          <a:solidFill>
            <a:srgbClr val="000000"/>
          </a:solidFill>
        </p:spPr>
        <p:txBody>
          <a:bodyPr wrap="square" lIns="0" tIns="86995" rIns="0" bIns="0" rtlCol="0" vert="horz">
            <a:spAutoFit/>
          </a:bodyPr>
          <a:lstStyle/>
          <a:p>
            <a:pPr marL="245745">
              <a:lnSpc>
                <a:spcPct val="100000"/>
              </a:lnSpc>
              <a:spcBef>
                <a:spcPts val="685"/>
              </a:spcBef>
            </a:pPr>
            <a:r>
              <a:rPr dirty="0" sz="1700" b="1">
                <a:solidFill>
                  <a:srgbClr val="FFFFFF"/>
                </a:solidFill>
                <a:latin typeface="Suisse Int'l"/>
                <a:cs typeface="Suisse Int'l"/>
              </a:rPr>
              <a:t>Mensaje</a:t>
            </a:r>
            <a:r>
              <a:rPr dirty="0" sz="1700" spc="10" b="1">
                <a:solidFill>
                  <a:srgbClr val="FFFFFF"/>
                </a:solidFill>
                <a:latin typeface="Suisse Int'l"/>
                <a:cs typeface="Suisse Int'l"/>
              </a:rPr>
              <a:t> </a:t>
            </a:r>
            <a:r>
              <a:rPr dirty="0" sz="1700" b="1">
                <a:solidFill>
                  <a:srgbClr val="FFFFFF"/>
                </a:solidFill>
                <a:latin typeface="Suisse Int'l"/>
                <a:cs typeface="Suisse Int'l"/>
              </a:rPr>
              <a:t>de</a:t>
            </a:r>
            <a:r>
              <a:rPr dirty="0" sz="1700" spc="10" b="1">
                <a:solidFill>
                  <a:srgbClr val="FFFFFF"/>
                </a:solidFill>
                <a:latin typeface="Suisse Int'l"/>
                <a:cs typeface="Suisse Int'l"/>
              </a:rPr>
              <a:t> </a:t>
            </a:r>
            <a:r>
              <a:rPr dirty="0" sz="1700" b="1">
                <a:solidFill>
                  <a:srgbClr val="FFFFFF"/>
                </a:solidFill>
                <a:latin typeface="Suisse Int'l"/>
                <a:cs typeface="Suisse Int'l"/>
              </a:rPr>
              <a:t>marketing:</a:t>
            </a:r>
            <a:r>
              <a:rPr dirty="0" sz="1700" spc="5" b="1">
                <a:solidFill>
                  <a:srgbClr val="FFFFFF"/>
                </a:solidFill>
                <a:latin typeface="Suisse Int'l"/>
                <a:cs typeface="Suisse Int'l"/>
              </a:rPr>
              <a:t> </a:t>
            </a:r>
            <a:r>
              <a:rPr dirty="0" sz="1500" spc="-25">
                <a:solidFill>
                  <a:srgbClr val="FFFFFF"/>
                </a:solidFill>
                <a:latin typeface="Suisse Int'l"/>
                <a:cs typeface="Suisse Int'l"/>
              </a:rPr>
              <a:t>¿Cómo</a:t>
            </a:r>
            <a:r>
              <a:rPr dirty="0" sz="1500" spc="-50">
                <a:solidFill>
                  <a:srgbClr val="FFFFFF"/>
                </a:solidFill>
                <a:latin typeface="Suisse Int'l"/>
                <a:cs typeface="Suisse Int'l"/>
              </a:rPr>
              <a:t> </a:t>
            </a:r>
            <a:r>
              <a:rPr dirty="0" sz="1500" spc="-25">
                <a:solidFill>
                  <a:srgbClr val="FFFFFF"/>
                </a:solidFill>
                <a:latin typeface="Suisse Int'l"/>
                <a:cs typeface="Suisse Int'l"/>
              </a:rPr>
              <a:t>describirías</a:t>
            </a:r>
            <a:r>
              <a:rPr dirty="0" sz="1500" spc="-45">
                <a:solidFill>
                  <a:srgbClr val="FFFFFF"/>
                </a:solidFill>
                <a:latin typeface="Suisse Int'l"/>
                <a:cs typeface="Suisse Int'l"/>
              </a:rPr>
              <a:t> </a:t>
            </a:r>
            <a:r>
              <a:rPr dirty="0" sz="1500">
                <a:solidFill>
                  <a:srgbClr val="FFFFFF"/>
                </a:solidFill>
                <a:latin typeface="Suisse Int'l"/>
                <a:cs typeface="Suisse Int'l"/>
              </a:rPr>
              <a:t>la</a:t>
            </a:r>
            <a:r>
              <a:rPr dirty="0" sz="1500" spc="-45">
                <a:solidFill>
                  <a:srgbClr val="FFFFFF"/>
                </a:solidFill>
                <a:latin typeface="Suisse Int'l"/>
                <a:cs typeface="Suisse Int'l"/>
              </a:rPr>
              <a:t> </a:t>
            </a:r>
            <a:r>
              <a:rPr dirty="0" sz="1500" spc="-25">
                <a:solidFill>
                  <a:srgbClr val="FFFFFF"/>
                </a:solidFill>
                <a:latin typeface="Suisse Int'l"/>
                <a:cs typeface="Suisse Int'l"/>
              </a:rPr>
              <a:t>solución</a:t>
            </a:r>
            <a:r>
              <a:rPr dirty="0" sz="1500" spc="-55">
                <a:solidFill>
                  <a:srgbClr val="FFFFFF"/>
                </a:solidFill>
                <a:latin typeface="Suisse Int'l"/>
                <a:cs typeface="Suisse Int'l"/>
              </a:rPr>
              <a:t> </a:t>
            </a:r>
            <a:r>
              <a:rPr dirty="0" sz="1500" spc="-10">
                <a:solidFill>
                  <a:srgbClr val="FFFFFF"/>
                </a:solidFill>
                <a:latin typeface="Suisse Int'l"/>
                <a:cs typeface="Suisse Int'l"/>
              </a:rPr>
              <a:t>de</a:t>
            </a:r>
            <a:r>
              <a:rPr dirty="0" sz="1500" spc="-80">
                <a:solidFill>
                  <a:srgbClr val="FFFFFF"/>
                </a:solidFill>
                <a:latin typeface="Suisse Int'l"/>
                <a:cs typeface="Suisse Int'l"/>
              </a:rPr>
              <a:t> </a:t>
            </a:r>
            <a:r>
              <a:rPr dirty="0" sz="1500">
                <a:solidFill>
                  <a:srgbClr val="FFFFFF"/>
                </a:solidFill>
                <a:latin typeface="Suisse Int'l"/>
                <a:cs typeface="Suisse Int'l"/>
              </a:rPr>
              <a:t>tu</a:t>
            </a:r>
            <a:r>
              <a:rPr dirty="0" sz="1500" spc="-50">
                <a:solidFill>
                  <a:srgbClr val="FFFFFF"/>
                </a:solidFill>
                <a:latin typeface="Suisse Int'l"/>
                <a:cs typeface="Suisse Int'l"/>
              </a:rPr>
              <a:t> </a:t>
            </a:r>
            <a:r>
              <a:rPr dirty="0" sz="1500" spc="-25">
                <a:solidFill>
                  <a:srgbClr val="FFFFFF"/>
                </a:solidFill>
                <a:latin typeface="Suisse Int'l"/>
                <a:cs typeface="Suisse Int'l"/>
              </a:rPr>
              <a:t>empresa</a:t>
            </a:r>
            <a:r>
              <a:rPr dirty="0" sz="1500" spc="-50">
                <a:solidFill>
                  <a:srgbClr val="FFFFFF"/>
                </a:solidFill>
                <a:latin typeface="Suisse Int'l"/>
                <a:cs typeface="Suisse Int'l"/>
              </a:rPr>
              <a:t> </a:t>
            </a:r>
            <a:r>
              <a:rPr dirty="0" sz="1500">
                <a:solidFill>
                  <a:srgbClr val="FFFFFF"/>
                </a:solidFill>
                <a:latin typeface="Suisse Int'l"/>
                <a:cs typeface="Suisse Int'l"/>
              </a:rPr>
              <a:t>a</a:t>
            </a:r>
            <a:r>
              <a:rPr dirty="0" sz="1500" spc="-50">
                <a:solidFill>
                  <a:srgbClr val="FFFFFF"/>
                </a:solidFill>
                <a:latin typeface="Suisse Int'l"/>
                <a:cs typeface="Suisse Int'l"/>
              </a:rPr>
              <a:t> </a:t>
            </a:r>
            <a:r>
              <a:rPr dirty="0" sz="1500" spc="-10">
                <a:solidFill>
                  <a:srgbClr val="FFFFFF"/>
                </a:solidFill>
                <a:latin typeface="Suisse Int'l"/>
                <a:cs typeface="Suisse Int'l"/>
              </a:rPr>
              <a:t>este</a:t>
            </a:r>
            <a:r>
              <a:rPr dirty="0" sz="1500" spc="-50">
                <a:solidFill>
                  <a:srgbClr val="FFFFFF"/>
                </a:solidFill>
                <a:latin typeface="Suisse Int'l"/>
                <a:cs typeface="Suisse Int'l"/>
              </a:rPr>
              <a:t> </a:t>
            </a:r>
            <a:r>
              <a:rPr dirty="0" sz="1500" spc="-30">
                <a:solidFill>
                  <a:srgbClr val="FFFFFF"/>
                </a:solidFill>
                <a:latin typeface="Suisse Int'l"/>
                <a:cs typeface="Suisse Int'l"/>
              </a:rPr>
              <a:t>buyer</a:t>
            </a:r>
            <a:r>
              <a:rPr dirty="0" sz="1500" spc="-85">
                <a:solidFill>
                  <a:srgbClr val="FFFFFF"/>
                </a:solidFill>
                <a:latin typeface="Suisse Int'l"/>
                <a:cs typeface="Suisse Int'l"/>
              </a:rPr>
              <a:t> </a:t>
            </a:r>
            <a:r>
              <a:rPr dirty="0" sz="1500" spc="-10">
                <a:solidFill>
                  <a:srgbClr val="FFFFFF"/>
                </a:solidFill>
                <a:latin typeface="Suisse Int'l"/>
                <a:cs typeface="Suisse Int'l"/>
              </a:rPr>
              <a:t>persona?</a:t>
            </a:r>
            <a:endParaRPr sz="1500">
              <a:latin typeface="Suisse Int'l"/>
              <a:cs typeface="Suisse Int'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1247737" y="7304823"/>
            <a:ext cx="9036050" cy="447040"/>
          </a:xfrm>
          <a:prstGeom prst="rect">
            <a:avLst/>
          </a:prstGeom>
          <a:solidFill>
            <a:srgbClr val="000000"/>
          </a:solidFill>
        </p:spPr>
        <p:txBody>
          <a:bodyPr wrap="square" lIns="0" tIns="59690" rIns="0" bIns="0" rtlCol="0" vert="horz">
            <a:spAutoFit/>
          </a:bodyPr>
          <a:lstStyle/>
          <a:p>
            <a:pPr marL="244475">
              <a:lnSpc>
                <a:spcPct val="100000"/>
              </a:lnSpc>
              <a:spcBef>
                <a:spcPts val="470"/>
              </a:spcBef>
            </a:pPr>
            <a:r>
              <a:rPr dirty="0" sz="1700" b="1">
                <a:solidFill>
                  <a:srgbClr val="FFFFFF"/>
                </a:solidFill>
                <a:latin typeface="Suisse Int'l"/>
                <a:cs typeface="Suisse Int'l"/>
              </a:rPr>
              <a:t>Cómo</a:t>
            </a:r>
            <a:r>
              <a:rPr dirty="0" sz="1700" spc="-30" b="1">
                <a:solidFill>
                  <a:srgbClr val="FFFFFF"/>
                </a:solidFill>
                <a:latin typeface="Suisse Int'l"/>
                <a:cs typeface="Suisse Int'l"/>
              </a:rPr>
              <a:t> </a:t>
            </a:r>
            <a:r>
              <a:rPr dirty="0" sz="1700" b="1">
                <a:solidFill>
                  <a:srgbClr val="FFFFFF"/>
                </a:solidFill>
                <a:latin typeface="Suisse Int'l"/>
                <a:cs typeface="Suisse Int'l"/>
              </a:rPr>
              <a:t>podemos</a:t>
            </a:r>
            <a:r>
              <a:rPr dirty="0" sz="1700" spc="-25" b="1">
                <a:solidFill>
                  <a:srgbClr val="FFFFFF"/>
                </a:solidFill>
                <a:latin typeface="Suisse Int'l"/>
                <a:cs typeface="Suisse Int'l"/>
              </a:rPr>
              <a:t> </a:t>
            </a:r>
            <a:r>
              <a:rPr dirty="0" sz="1700" spc="-10" b="1">
                <a:solidFill>
                  <a:srgbClr val="FFFFFF"/>
                </a:solidFill>
                <a:latin typeface="Suisse Int'l"/>
                <a:cs typeface="Suisse Int'l"/>
              </a:rPr>
              <a:t>ayudar:</a:t>
            </a:r>
            <a:endParaRPr sz="1700">
              <a:latin typeface="Suisse Int'l"/>
              <a:cs typeface="Suisse Int'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1251677" y="7802515"/>
            <a:ext cx="9028430" cy="356870"/>
          </a:xfrm>
          <a:prstGeom prst="rect">
            <a:avLst/>
          </a:prstGeom>
        </p:spPr>
        <p:txBody>
          <a:bodyPr wrap="square" lIns="0" tIns="40640" rIns="0" bIns="0" rtlCol="0" vert="horz">
            <a:spAutoFit/>
          </a:bodyPr>
          <a:lstStyle/>
          <a:p>
            <a:pPr marL="158115">
              <a:lnSpc>
                <a:spcPct val="100000"/>
              </a:lnSpc>
              <a:spcBef>
                <a:spcPts val="320"/>
              </a:spcBef>
            </a:pPr>
            <a:r>
              <a:rPr dirty="0" sz="900">
                <a:latin typeface="Suisse Int'l"/>
                <a:cs typeface="Suisse Int'l"/>
              </a:rPr>
              <a:t>…para</a:t>
            </a:r>
            <a:r>
              <a:rPr dirty="0" sz="900" spc="10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que</a:t>
            </a:r>
            <a:r>
              <a:rPr dirty="0" sz="900" spc="15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obtenga</a:t>
            </a:r>
            <a:r>
              <a:rPr dirty="0" sz="900" spc="15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los</a:t>
            </a:r>
            <a:r>
              <a:rPr dirty="0" sz="900" spc="15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objetivos</a:t>
            </a:r>
            <a:r>
              <a:rPr dirty="0" sz="900" spc="15">
                <a:latin typeface="Suisse Int'l"/>
                <a:cs typeface="Suisse Int'l"/>
              </a:rPr>
              <a:t> </a:t>
            </a:r>
            <a:r>
              <a:rPr dirty="0" sz="900" spc="-10">
                <a:latin typeface="Suisse Int'l"/>
                <a:cs typeface="Suisse Int'l"/>
              </a:rPr>
              <a:t>deseados</a:t>
            </a:r>
            <a:endParaRPr sz="900">
              <a:latin typeface="Suisse Int'l"/>
              <a:cs typeface="Suisse Int'l"/>
            </a:endParaRPr>
          </a:p>
          <a:p>
            <a:pPr marL="158115">
              <a:lnSpc>
                <a:spcPct val="100000"/>
              </a:lnSpc>
              <a:spcBef>
                <a:spcPts val="225"/>
              </a:spcBef>
            </a:pPr>
            <a:r>
              <a:rPr dirty="0" sz="900">
                <a:latin typeface="Suisse Int'l"/>
                <a:cs typeface="Suisse Int'l"/>
              </a:rPr>
              <a:t>…para</a:t>
            </a:r>
            <a:r>
              <a:rPr dirty="0" sz="900" spc="10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que</a:t>
            </a:r>
            <a:r>
              <a:rPr dirty="0" sz="900" spc="10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pueda</a:t>
            </a:r>
            <a:r>
              <a:rPr dirty="0" sz="900" spc="10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superar</a:t>
            </a:r>
            <a:r>
              <a:rPr dirty="0" sz="900" spc="-10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los</a:t>
            </a:r>
            <a:r>
              <a:rPr dirty="0" sz="900" spc="10">
                <a:latin typeface="Suisse Int'l"/>
                <a:cs typeface="Suisse Int'l"/>
              </a:rPr>
              <a:t> </a:t>
            </a:r>
            <a:r>
              <a:rPr dirty="0" sz="900" spc="-10">
                <a:latin typeface="Suisse Int'l"/>
                <a:cs typeface="Suisse Int'l"/>
              </a:rPr>
              <a:t>retos</a:t>
            </a:r>
            <a:endParaRPr sz="900">
              <a:latin typeface="Suisse Int'l"/>
              <a:cs typeface="Suisse Int'l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1247737" y="4850916"/>
            <a:ext cx="9036050" cy="447040"/>
          </a:xfrm>
          <a:prstGeom prst="rect">
            <a:avLst/>
          </a:prstGeom>
          <a:solidFill>
            <a:srgbClr val="000000"/>
          </a:solidFill>
        </p:spPr>
        <p:txBody>
          <a:bodyPr wrap="square" lIns="0" tIns="83185" rIns="0" bIns="0" rtlCol="0" vert="horz">
            <a:spAutoFit/>
          </a:bodyPr>
          <a:lstStyle/>
          <a:p>
            <a:pPr marL="270510">
              <a:lnSpc>
                <a:spcPct val="100000"/>
              </a:lnSpc>
              <a:spcBef>
                <a:spcPts val="655"/>
              </a:spcBef>
            </a:pPr>
            <a:r>
              <a:rPr dirty="0" sz="1700" b="1">
                <a:solidFill>
                  <a:srgbClr val="FFFFFF"/>
                </a:solidFill>
                <a:latin typeface="Suisse Int'l"/>
                <a:cs typeface="Suisse Int'l"/>
              </a:rPr>
              <a:t>Objetivos:</a:t>
            </a:r>
            <a:r>
              <a:rPr dirty="0" sz="1700" spc="5" b="1">
                <a:solidFill>
                  <a:srgbClr val="FFFFFF"/>
                </a:solidFill>
                <a:latin typeface="Suisse Int'l"/>
                <a:cs typeface="Suisse Int'l"/>
              </a:rPr>
              <a:t> </a:t>
            </a:r>
            <a:r>
              <a:rPr dirty="0" sz="1500">
                <a:solidFill>
                  <a:srgbClr val="FFFFFF"/>
                </a:solidFill>
                <a:latin typeface="Suisse Int'l"/>
                <a:cs typeface="Suisse Int'l"/>
              </a:rPr>
              <a:t>Primarios</a:t>
            </a:r>
            <a:r>
              <a:rPr dirty="0" sz="1500" spc="-30">
                <a:solidFill>
                  <a:srgbClr val="FFFFFF"/>
                </a:solidFill>
                <a:latin typeface="Suisse Int'l"/>
                <a:cs typeface="Suisse Int'l"/>
              </a:rPr>
              <a:t> </a:t>
            </a:r>
            <a:r>
              <a:rPr dirty="0" sz="1500">
                <a:solidFill>
                  <a:srgbClr val="FFFFFF"/>
                </a:solidFill>
                <a:latin typeface="Suisse Int'l"/>
                <a:cs typeface="Suisse Int'l"/>
              </a:rPr>
              <a:t>y</a:t>
            </a:r>
            <a:r>
              <a:rPr dirty="0" sz="1500" spc="-30">
                <a:solidFill>
                  <a:srgbClr val="FFFFFF"/>
                </a:solidFill>
                <a:latin typeface="Suisse Int'l"/>
                <a:cs typeface="Suisse Int'l"/>
              </a:rPr>
              <a:t> </a:t>
            </a:r>
            <a:r>
              <a:rPr dirty="0" sz="1500" spc="-10">
                <a:solidFill>
                  <a:srgbClr val="FFFFFF"/>
                </a:solidFill>
                <a:latin typeface="Suisse Int'l"/>
                <a:cs typeface="Suisse Int'l"/>
              </a:rPr>
              <a:t>secundarios</a:t>
            </a:r>
            <a:endParaRPr sz="1500">
              <a:latin typeface="Suisse Int'l"/>
              <a:cs typeface="Suisse Int'l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10625942" y="9750849"/>
            <a:ext cx="9036050" cy="447040"/>
          </a:xfrm>
          <a:prstGeom prst="rect">
            <a:avLst/>
          </a:prstGeom>
          <a:solidFill>
            <a:srgbClr val="000000"/>
          </a:solidFill>
        </p:spPr>
        <p:txBody>
          <a:bodyPr wrap="square" lIns="0" tIns="101600" rIns="0" bIns="0" rtlCol="0" vert="horz">
            <a:spAutoFit/>
          </a:bodyPr>
          <a:lstStyle/>
          <a:p>
            <a:pPr marL="250825">
              <a:lnSpc>
                <a:spcPct val="100000"/>
              </a:lnSpc>
              <a:spcBef>
                <a:spcPts val="800"/>
              </a:spcBef>
            </a:pPr>
            <a:r>
              <a:rPr dirty="0" sz="1700" b="1">
                <a:solidFill>
                  <a:srgbClr val="FFFFFF"/>
                </a:solidFill>
                <a:latin typeface="Suisse Int'l"/>
                <a:cs typeface="Suisse Int'l"/>
              </a:rPr>
              <a:t>Mensaje</a:t>
            </a:r>
            <a:r>
              <a:rPr dirty="0" sz="1700" spc="15" b="1">
                <a:solidFill>
                  <a:srgbClr val="FFFFFF"/>
                </a:solidFill>
                <a:latin typeface="Suisse Int'l"/>
                <a:cs typeface="Suisse Int'l"/>
              </a:rPr>
              <a:t> </a:t>
            </a:r>
            <a:r>
              <a:rPr dirty="0" sz="1700" b="1">
                <a:solidFill>
                  <a:srgbClr val="FFFFFF"/>
                </a:solidFill>
                <a:latin typeface="Suisse Int'l"/>
                <a:cs typeface="Suisse Int'l"/>
              </a:rPr>
              <a:t>de</a:t>
            </a:r>
            <a:r>
              <a:rPr dirty="0" sz="1700" spc="15" b="1">
                <a:solidFill>
                  <a:srgbClr val="FFFFFF"/>
                </a:solidFill>
                <a:latin typeface="Suisse Int'l"/>
                <a:cs typeface="Suisse Int'l"/>
              </a:rPr>
              <a:t> </a:t>
            </a:r>
            <a:r>
              <a:rPr dirty="0" sz="1700" b="1">
                <a:solidFill>
                  <a:srgbClr val="FFFFFF"/>
                </a:solidFill>
                <a:latin typeface="Suisse Int'l"/>
                <a:cs typeface="Suisse Int'l"/>
              </a:rPr>
              <a:t>ventas:</a:t>
            </a:r>
            <a:r>
              <a:rPr dirty="0" sz="1700" spc="50" b="1">
                <a:solidFill>
                  <a:srgbClr val="FFFFFF"/>
                </a:solidFill>
                <a:latin typeface="Suisse Int'l"/>
                <a:cs typeface="Suisse Int'l"/>
              </a:rPr>
              <a:t> </a:t>
            </a:r>
            <a:r>
              <a:rPr dirty="0" sz="1500">
                <a:solidFill>
                  <a:srgbClr val="FFFFFF"/>
                </a:solidFill>
                <a:latin typeface="Suisse Int'l"/>
                <a:cs typeface="Suisse Int'l"/>
              </a:rPr>
              <a:t>¿Cómo</a:t>
            </a:r>
            <a:r>
              <a:rPr dirty="0" sz="1500" spc="-20">
                <a:solidFill>
                  <a:srgbClr val="FFFFFF"/>
                </a:solidFill>
                <a:latin typeface="Suisse Int'l"/>
                <a:cs typeface="Suisse Int'l"/>
              </a:rPr>
              <a:t> </a:t>
            </a:r>
            <a:r>
              <a:rPr dirty="0" sz="1500">
                <a:solidFill>
                  <a:srgbClr val="FFFFFF"/>
                </a:solidFill>
                <a:latin typeface="Suisse Int'l"/>
                <a:cs typeface="Suisse Int'l"/>
              </a:rPr>
              <a:t>venderías</a:t>
            </a:r>
            <a:r>
              <a:rPr dirty="0" sz="1500" spc="20">
                <a:solidFill>
                  <a:srgbClr val="FFFFFF"/>
                </a:solidFill>
                <a:latin typeface="Suisse Int'l"/>
                <a:cs typeface="Suisse Int'l"/>
              </a:rPr>
              <a:t> </a:t>
            </a:r>
            <a:r>
              <a:rPr dirty="0" sz="1500">
                <a:solidFill>
                  <a:srgbClr val="FFFFFF"/>
                </a:solidFill>
                <a:latin typeface="Suisse Int'l"/>
                <a:cs typeface="Suisse Int'l"/>
              </a:rPr>
              <a:t>la</a:t>
            </a:r>
            <a:r>
              <a:rPr dirty="0" sz="1500" spc="20">
                <a:solidFill>
                  <a:srgbClr val="FFFFFF"/>
                </a:solidFill>
                <a:latin typeface="Suisse Int'l"/>
                <a:cs typeface="Suisse Int'l"/>
              </a:rPr>
              <a:t> </a:t>
            </a:r>
            <a:r>
              <a:rPr dirty="0" sz="1500">
                <a:solidFill>
                  <a:srgbClr val="FFFFFF"/>
                </a:solidFill>
                <a:latin typeface="Suisse Int'l"/>
                <a:cs typeface="Suisse Int'l"/>
              </a:rPr>
              <a:t>solución</a:t>
            </a:r>
            <a:r>
              <a:rPr dirty="0" sz="1500" spc="25">
                <a:solidFill>
                  <a:srgbClr val="FFFFFF"/>
                </a:solidFill>
                <a:latin typeface="Suisse Int'l"/>
                <a:cs typeface="Suisse Int'l"/>
              </a:rPr>
              <a:t> </a:t>
            </a:r>
            <a:r>
              <a:rPr dirty="0" sz="1500">
                <a:solidFill>
                  <a:srgbClr val="FFFFFF"/>
                </a:solidFill>
                <a:latin typeface="Suisse Int'l"/>
                <a:cs typeface="Suisse Int'l"/>
              </a:rPr>
              <a:t>a</a:t>
            </a:r>
            <a:r>
              <a:rPr dirty="0" sz="1500" spc="-20">
                <a:solidFill>
                  <a:srgbClr val="FFFFFF"/>
                </a:solidFill>
                <a:latin typeface="Suisse Int'l"/>
                <a:cs typeface="Suisse Int'l"/>
              </a:rPr>
              <a:t> </a:t>
            </a:r>
            <a:r>
              <a:rPr dirty="0" sz="1500">
                <a:solidFill>
                  <a:srgbClr val="FFFFFF"/>
                </a:solidFill>
                <a:latin typeface="Suisse Int'l"/>
                <a:cs typeface="Suisse Int'l"/>
              </a:rPr>
              <a:t>tu</a:t>
            </a:r>
            <a:r>
              <a:rPr dirty="0" sz="1500" spc="25">
                <a:solidFill>
                  <a:srgbClr val="FFFFFF"/>
                </a:solidFill>
                <a:latin typeface="Suisse Int'l"/>
                <a:cs typeface="Suisse Int'l"/>
              </a:rPr>
              <a:t> </a:t>
            </a:r>
            <a:r>
              <a:rPr dirty="0" sz="1500">
                <a:solidFill>
                  <a:srgbClr val="FFFFFF"/>
                </a:solidFill>
                <a:latin typeface="Suisse Int'l"/>
                <a:cs typeface="Suisse Int'l"/>
              </a:rPr>
              <a:t>buyer</a:t>
            </a:r>
            <a:r>
              <a:rPr dirty="0" sz="1500" spc="-20">
                <a:solidFill>
                  <a:srgbClr val="FFFFFF"/>
                </a:solidFill>
                <a:latin typeface="Suisse Int'l"/>
                <a:cs typeface="Suisse Int'l"/>
              </a:rPr>
              <a:t> </a:t>
            </a:r>
            <a:r>
              <a:rPr dirty="0" sz="1500" spc="-10">
                <a:solidFill>
                  <a:srgbClr val="FFFFFF"/>
                </a:solidFill>
                <a:latin typeface="Suisse Int'l"/>
                <a:cs typeface="Suisse Int'l"/>
              </a:rPr>
              <a:t>persona?</a:t>
            </a:r>
            <a:endParaRPr sz="1500">
              <a:latin typeface="Suisse Int'l"/>
              <a:cs typeface="Suisse Int'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Tools Qualitas_Customer Discovery</dc:title>
  <dcterms:created xsi:type="dcterms:W3CDTF">2025-05-23T23:35:44Z</dcterms:created>
  <dcterms:modified xsi:type="dcterms:W3CDTF">2025-05-23T23:35:44Z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2025-05-23T00:00:00Z</vt:filetime>
  </property>
  <property fmtid="{D5CDD505-2E9C-101B-9397-08002B2CF9AE}" pid="3" name="Creator">
    <vt:lpwstr>Adobe Illustrator 29.5 (Macintosh)</vt:lpwstr>
  </property>
  <property fmtid="{D5CDD505-2E9C-101B-9397-08002B2CF9AE}" pid="4" name="LastSaved">
    <vt:filetime>2025-05-23T00:00:00Z</vt:filetime>
  </property>
  <property fmtid="{D5CDD505-2E9C-101B-9397-08002B2CF9AE}" pid="5" name="Producer">
    <vt:lpwstr>Adobe PDF library 17.00</vt:lpwstr>
  </property>
</Properties>
</file>