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56" y="12749643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10331188"/>
            <a:ext cx="285750" cy="1682114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Golden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Circle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68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5540324" y="3478672"/>
            <a:ext cx="1023619" cy="3568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150" spc="-60">
                <a:solidFill>
                  <a:srgbClr val="131718"/>
                </a:solidFill>
                <a:latin typeface="Suisse Int'l Book"/>
                <a:cs typeface="Suisse Int'l Book"/>
              </a:rPr>
              <a:t>¿Cómo?</a:t>
            </a:r>
            <a:endParaRPr sz="2150">
              <a:latin typeface="Suisse Int'l Book"/>
              <a:cs typeface="Suisse Int'l Book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55889" y="1928614"/>
            <a:ext cx="792480" cy="3568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150" spc="-55">
                <a:solidFill>
                  <a:srgbClr val="131718"/>
                </a:solidFill>
                <a:latin typeface="Suisse Int'l Book"/>
                <a:cs typeface="Suisse Int'l Book"/>
              </a:rPr>
              <a:t>¿Qué?</a:t>
            </a:r>
            <a:endParaRPr sz="2150">
              <a:latin typeface="Suisse Int'l Book"/>
              <a:cs typeface="Suisse Int'l Book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263561" y="1447210"/>
            <a:ext cx="12176760" cy="9584055"/>
            <a:chOff x="1263561" y="1447210"/>
            <a:chExt cx="12176760" cy="9584055"/>
          </a:xfrm>
        </p:grpSpPr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63561" y="1447210"/>
              <a:ext cx="9583692" cy="9583684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233834" y="2156853"/>
              <a:ext cx="206180" cy="206180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8711716" y="2259943"/>
              <a:ext cx="4532630" cy="0"/>
            </a:xfrm>
            <a:custGeom>
              <a:avLst/>
              <a:gdLst/>
              <a:ahLst/>
              <a:cxnLst/>
              <a:rect l="l" t="t" r="r" b="b"/>
              <a:pathLst>
                <a:path w="4532630" h="0">
                  <a:moveTo>
                    <a:pt x="0" y="0"/>
                  </a:moveTo>
                  <a:lnTo>
                    <a:pt x="4532418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233834" y="5041117"/>
              <a:ext cx="206180" cy="206180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9329772" y="5144208"/>
              <a:ext cx="3914775" cy="0"/>
            </a:xfrm>
            <a:custGeom>
              <a:avLst/>
              <a:gdLst/>
              <a:ahLst/>
              <a:cxnLst/>
              <a:rect l="l" t="t" r="r" b="b"/>
              <a:pathLst>
                <a:path w="3914775" h="0">
                  <a:moveTo>
                    <a:pt x="0" y="0"/>
                  </a:moveTo>
                  <a:lnTo>
                    <a:pt x="3914357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233834" y="7925383"/>
              <a:ext cx="206180" cy="206180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6610323" y="8028473"/>
              <a:ext cx="6633845" cy="0"/>
            </a:xfrm>
            <a:custGeom>
              <a:avLst/>
              <a:gdLst/>
              <a:ahLst/>
              <a:cxnLst/>
              <a:rect l="l" t="t" r="r" b="b"/>
              <a:pathLst>
                <a:path w="6633844" h="0">
                  <a:moveTo>
                    <a:pt x="0" y="0"/>
                  </a:moveTo>
                  <a:lnTo>
                    <a:pt x="6633806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3779779" y="611693"/>
            <a:ext cx="5666105" cy="3496310"/>
          </a:xfrm>
          <a:prstGeom prst="rect">
            <a:avLst/>
          </a:prstGeom>
          <a:ln w="7880">
            <a:solidFill>
              <a:srgbClr val="000000"/>
            </a:solidFill>
          </a:ln>
        </p:spPr>
        <p:txBody>
          <a:bodyPr wrap="square" lIns="0" tIns="212090" rIns="0" bIns="0" rtlCol="0" vert="horz">
            <a:spAutoFit/>
          </a:bodyPr>
          <a:lstStyle/>
          <a:p>
            <a:pPr marL="276860">
              <a:lnSpc>
                <a:spcPct val="100000"/>
              </a:lnSpc>
              <a:spcBef>
                <a:spcPts val="1670"/>
              </a:spcBef>
            </a:pPr>
            <a:r>
              <a:rPr dirty="0" sz="1550" b="1">
                <a:solidFill>
                  <a:srgbClr val="131718"/>
                </a:solidFill>
                <a:latin typeface="Suisse Int'l"/>
                <a:cs typeface="Suisse Int'l"/>
              </a:rPr>
              <a:t>Resultados.</a:t>
            </a:r>
            <a:r>
              <a:rPr dirty="0" sz="1550" spc="25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550">
                <a:solidFill>
                  <a:srgbClr val="131718"/>
                </a:solidFill>
                <a:latin typeface="Suisse Int'l Book"/>
                <a:cs typeface="Suisse Int'l Book"/>
              </a:rPr>
              <a:t>¿Qué haces? Es el resultado de tu por </a:t>
            </a:r>
            <a:r>
              <a:rPr dirty="0" sz="1550" spc="-20">
                <a:solidFill>
                  <a:srgbClr val="131718"/>
                </a:solidFill>
                <a:latin typeface="Suisse Int'l Book"/>
                <a:cs typeface="Suisse Int'l Book"/>
              </a:rPr>
              <a:t>qué.</a:t>
            </a:r>
            <a:endParaRPr sz="1550">
              <a:latin typeface="Suisse Int'l Book"/>
              <a:cs typeface="Suisse Int'l Book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3779779" y="4465482"/>
            <a:ext cx="5666105" cy="3496310"/>
          </a:xfrm>
          <a:prstGeom prst="rect">
            <a:avLst/>
          </a:prstGeom>
          <a:ln w="7880">
            <a:solidFill>
              <a:srgbClr val="000000"/>
            </a:solidFill>
          </a:ln>
        </p:spPr>
        <p:txBody>
          <a:bodyPr wrap="square" lIns="0" tIns="215265" rIns="0" bIns="0" rtlCol="0" vert="horz">
            <a:spAutoFit/>
          </a:bodyPr>
          <a:lstStyle/>
          <a:p>
            <a:pPr marL="276860">
              <a:lnSpc>
                <a:spcPct val="100000"/>
              </a:lnSpc>
              <a:spcBef>
                <a:spcPts val="1695"/>
              </a:spcBef>
            </a:pPr>
            <a:r>
              <a:rPr dirty="0" sz="1550" b="1">
                <a:solidFill>
                  <a:srgbClr val="131718"/>
                </a:solidFill>
                <a:latin typeface="Suisse Int'l"/>
                <a:cs typeface="Suisse Int'l"/>
              </a:rPr>
              <a:t>Proceso. </a:t>
            </a:r>
            <a:r>
              <a:rPr dirty="0" sz="1550">
                <a:solidFill>
                  <a:srgbClr val="131718"/>
                </a:solidFill>
                <a:latin typeface="Suisse Int'l Book"/>
                <a:cs typeface="Suisse Int'l Book"/>
              </a:rPr>
              <a:t>¿Cómo logras cumplir tu propuesta de </a:t>
            </a:r>
            <a:r>
              <a:rPr dirty="0" sz="1550" spc="-10">
                <a:solidFill>
                  <a:srgbClr val="131718"/>
                </a:solidFill>
                <a:latin typeface="Suisse Int'l Book"/>
                <a:cs typeface="Suisse Int'l Book"/>
              </a:rPr>
              <a:t>valor?</a:t>
            </a:r>
            <a:endParaRPr sz="1550">
              <a:latin typeface="Suisse Int'l Book"/>
              <a:cs typeface="Suisse Int'l Book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779779" y="8319271"/>
            <a:ext cx="5666105" cy="3496310"/>
          </a:xfrm>
          <a:prstGeom prst="rect">
            <a:avLst/>
          </a:prstGeom>
          <a:ln w="7880">
            <a:solidFill>
              <a:srgbClr val="000000"/>
            </a:solidFill>
          </a:ln>
        </p:spPr>
        <p:txBody>
          <a:bodyPr wrap="square" lIns="0" tIns="208915" rIns="0" bIns="0" rtlCol="0" vert="horz">
            <a:spAutoFit/>
          </a:bodyPr>
          <a:lstStyle/>
          <a:p>
            <a:pPr marL="276860">
              <a:lnSpc>
                <a:spcPct val="100000"/>
              </a:lnSpc>
              <a:spcBef>
                <a:spcPts val="1645"/>
              </a:spcBef>
            </a:pPr>
            <a:r>
              <a:rPr dirty="0" sz="1550" b="1">
                <a:solidFill>
                  <a:srgbClr val="131718"/>
                </a:solidFill>
                <a:latin typeface="Suisse Int'l"/>
                <a:cs typeface="Suisse Int'l"/>
              </a:rPr>
              <a:t>Propósito. </a:t>
            </a:r>
            <a:r>
              <a:rPr dirty="0" sz="1550">
                <a:solidFill>
                  <a:srgbClr val="131718"/>
                </a:solidFill>
                <a:latin typeface="Suisse Int'l Book"/>
                <a:cs typeface="Suisse Int'l Book"/>
              </a:rPr>
              <a:t>¿Cuál es tu causa? ¿En qué </a:t>
            </a:r>
            <a:r>
              <a:rPr dirty="0" sz="1550" spc="-10">
                <a:solidFill>
                  <a:srgbClr val="131718"/>
                </a:solidFill>
                <a:latin typeface="Suisse Int'l Book"/>
                <a:cs typeface="Suisse Int'l Book"/>
              </a:rPr>
              <a:t>crees?</a:t>
            </a:r>
            <a:endParaRPr sz="1550">
              <a:latin typeface="Suisse Int'l Book"/>
              <a:cs typeface="Suisse Int'l Book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447519" y="6023762"/>
            <a:ext cx="1209675" cy="3568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150" spc="-45">
                <a:solidFill>
                  <a:srgbClr val="131718"/>
                </a:solidFill>
                <a:latin typeface="Suisse Int'l Book"/>
                <a:cs typeface="Suisse Int'l Book"/>
              </a:rPr>
              <a:t>¿Por</a:t>
            </a:r>
            <a:r>
              <a:rPr dirty="0" sz="2150" spc="-1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2150" spc="-50">
                <a:solidFill>
                  <a:srgbClr val="131718"/>
                </a:solidFill>
                <a:latin typeface="Suisse Int'l Book"/>
                <a:cs typeface="Suisse Int'l Book"/>
              </a:rPr>
              <a:t>qué?</a:t>
            </a:r>
            <a:endParaRPr sz="2150">
              <a:latin typeface="Suisse Int'l Book"/>
              <a:cs typeface="Suisse Int'l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Qualitas_Value Proposition Strategy</dc:title>
  <dcterms:created xsi:type="dcterms:W3CDTF">2025-05-23T23:41:53Z</dcterms:created>
  <dcterms:modified xsi:type="dcterms:W3CDTF">2025-05-23T23:41:53Z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