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10337413"/>
            <a:ext cx="285750" cy="167576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Javelin</a:t>
            </a:r>
            <a:r>
              <a:rPr dirty="0" sz="2050" spc="-7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Board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110608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400968" y="811999"/>
          <a:ext cx="18056860" cy="10735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7455"/>
                <a:gridCol w="5051425"/>
                <a:gridCol w="1130934"/>
                <a:gridCol w="1352550"/>
                <a:gridCol w="1343024"/>
                <a:gridCol w="1343025"/>
                <a:gridCol w="1362075"/>
                <a:gridCol w="1349375"/>
              </a:tblGrid>
              <a:tr h="549275">
                <a:tc gridSpan="2"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Empieza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aquí: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lluvia</a:t>
                      </a:r>
                      <a:r>
                        <a:rPr dirty="0" sz="1500" spc="-1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de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ideas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con</a:t>
                      </a:r>
                      <a:r>
                        <a:rPr dirty="0" sz="1500" spc="-1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post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its,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muévelos</a:t>
                      </a:r>
                      <a:r>
                        <a:rPr dirty="0" sz="1500" spc="3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hacia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la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derecha</a:t>
                      </a:r>
                      <a:r>
                        <a:rPr dirty="0" sz="1500" spc="-1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para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iniciar</a:t>
                      </a:r>
                      <a:r>
                        <a:rPr dirty="0" sz="1500" spc="-2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el</a:t>
                      </a:r>
                      <a:r>
                        <a:rPr dirty="0" sz="1500" spc="-1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experimento</a:t>
                      </a:r>
                      <a:endParaRPr sz="15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56210">
                    <a:lnL w="9525">
                      <a:solidFill>
                        <a:srgbClr val="131718"/>
                      </a:solidFill>
                      <a:prstDash val="solid"/>
                    </a:lnL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2069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Suisse Int'l Book"/>
                          <a:cs typeface="Suisse Int'l Book"/>
                        </a:rPr>
                        <a:t>Experimento</a:t>
                      </a:r>
                      <a:endParaRPr sz="1300">
                        <a:latin typeface="Suisse Int'l Book"/>
                        <a:cs typeface="Suisse Int'l Book"/>
                      </a:endParaRPr>
                    </a:p>
                  </a:txBody>
                  <a:tcPr marL="0" marR="0" marB="0" marT="167640"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300" spc="-50" b="1">
                          <a:solidFill>
                            <a:srgbClr val="FFFFFF"/>
                          </a:solidFill>
                          <a:latin typeface="Suisse Int'l"/>
                          <a:cs typeface="Suisse Int'l"/>
                        </a:rPr>
                        <a:t>1</a:t>
                      </a:r>
                      <a:endParaRPr sz="1300">
                        <a:latin typeface="Suisse Int'l"/>
                        <a:cs typeface="Suisse Int'l"/>
                      </a:endParaRPr>
                    </a:p>
                  </a:txBody>
                  <a:tcPr marL="0" marR="0" marB="0" marT="160020"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300" spc="-50" b="1">
                          <a:solidFill>
                            <a:srgbClr val="FFFFFF"/>
                          </a:solidFill>
                          <a:latin typeface="Suisse Int'l"/>
                          <a:cs typeface="Suisse Int'l"/>
                        </a:rPr>
                        <a:t>2</a:t>
                      </a:r>
                      <a:endParaRPr sz="1300">
                        <a:latin typeface="Suisse Int'l"/>
                        <a:cs typeface="Suisse Int'l"/>
                      </a:endParaRPr>
                    </a:p>
                  </a:txBody>
                  <a:tcPr marL="0" marR="0" marB="0" marT="160020"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300" spc="-50" b="1">
                          <a:solidFill>
                            <a:srgbClr val="FFFFFF"/>
                          </a:solidFill>
                          <a:latin typeface="Suisse Int'l"/>
                          <a:cs typeface="Suisse Int'l"/>
                        </a:rPr>
                        <a:t>3</a:t>
                      </a:r>
                      <a:endParaRPr sz="1300">
                        <a:latin typeface="Suisse Int'l"/>
                        <a:cs typeface="Suisse Int'l"/>
                      </a:endParaRPr>
                    </a:p>
                  </a:txBody>
                  <a:tcPr marL="0" marR="0" marB="0" marT="160020"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300" spc="-50" b="1">
                          <a:solidFill>
                            <a:srgbClr val="FFFFFF"/>
                          </a:solidFill>
                          <a:latin typeface="Suisse Int'l"/>
                          <a:cs typeface="Suisse Int'l"/>
                        </a:rPr>
                        <a:t>4</a:t>
                      </a:r>
                      <a:endParaRPr sz="1300">
                        <a:latin typeface="Suisse Int'l"/>
                        <a:cs typeface="Suisse Int'l"/>
                      </a:endParaRPr>
                    </a:p>
                  </a:txBody>
                  <a:tcPr marL="0" marR="0" marB="0" marT="160020"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762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300" spc="-50" b="1">
                          <a:solidFill>
                            <a:srgbClr val="FFFFFF"/>
                          </a:solidFill>
                          <a:latin typeface="Suisse Int'l"/>
                          <a:cs typeface="Suisse Int'l"/>
                        </a:rPr>
                        <a:t>5</a:t>
                      </a:r>
                      <a:endParaRPr sz="1300">
                        <a:latin typeface="Suisse Int'l"/>
                        <a:cs typeface="Suisse Int'l"/>
                      </a:endParaRPr>
                    </a:p>
                  </a:txBody>
                  <a:tcPr marL="0" marR="0" marB="0" marT="160020"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</a:tr>
              <a:tr h="139319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¿Quién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tu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cliente?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Sé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lo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más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específico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posible</a:t>
                      </a:r>
                      <a:endParaRPr sz="1150">
                        <a:latin typeface="Suisse Int'l"/>
                        <a:cs typeface="Suisse Int'l"/>
                      </a:endParaRPr>
                    </a:p>
                  </a:txBody>
                  <a:tcPr marL="0" marR="0" marB="0" marT="7620">
                    <a:lnL w="9525">
                      <a:solidFill>
                        <a:srgbClr val="131718"/>
                      </a:solidFill>
                      <a:prstDash val="solid"/>
                    </a:lnL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z="1100" spc="-1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Cliente</a:t>
                      </a:r>
                      <a:endParaRPr sz="1100">
                        <a:latin typeface="Suisse Int'l Book"/>
                        <a:cs typeface="Suisse Int'l Book"/>
                      </a:endParaRPr>
                    </a:p>
                  </a:txBody>
                  <a:tcPr marL="0" marR="0" marB="0" marT="0">
                    <a:lnB w="9525">
                      <a:solidFill>
                        <a:srgbClr val="131718"/>
                      </a:solidFill>
                      <a:prstDash val="solid"/>
                    </a:lnB>
                    <a:solidFill>
                      <a:srgbClr val="131718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  <a:tr h="1367790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¿Cuál</a:t>
                      </a:r>
                      <a:r>
                        <a:rPr dirty="0" sz="1150" spc="-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el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problema?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Redáctalo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desde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perspectiva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del</a:t>
                      </a:r>
                      <a:r>
                        <a:rPr dirty="0" sz="1150" spc="-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cliente</a:t>
                      </a:r>
                      <a:endParaRPr sz="1150">
                        <a:latin typeface="Suisse Int'l"/>
                        <a:cs typeface="Suisse Int'l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131718"/>
                      </a:solidFill>
                      <a:prstDash val="solid"/>
                    </a:lnL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z="1100" spc="-1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Problema</a:t>
                      </a:r>
                      <a:endParaRPr sz="1100">
                        <a:latin typeface="Suisse Int'l Book"/>
                        <a:cs typeface="Suisse Int'l Book"/>
                      </a:endParaRPr>
                    </a:p>
                  </a:txBody>
                  <a:tcPr marL="0" marR="0" marB="0" marT="0"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  <a:solidFill>
                      <a:srgbClr val="131718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  <a:tr h="1395730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Define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solución,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solo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después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validar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si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un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problema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que</a:t>
                      </a:r>
                      <a:r>
                        <a:rPr dirty="0" sz="1150" spc="-3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vale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pena</a:t>
                      </a:r>
                      <a:r>
                        <a:rPr dirty="0" sz="115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resolver</a:t>
                      </a:r>
                      <a:endParaRPr sz="1150">
                        <a:latin typeface="Suisse Int'l"/>
                        <a:cs typeface="Suisse Int'l"/>
                      </a:endParaRPr>
                    </a:p>
                  </a:txBody>
                  <a:tcPr marL="0" marR="0" marB="0" marT="162560">
                    <a:lnL w="9525">
                      <a:solidFill>
                        <a:srgbClr val="131718"/>
                      </a:solidFill>
                      <a:prstDash val="solid"/>
                    </a:lnL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z="1100" spc="-1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Solución</a:t>
                      </a:r>
                      <a:endParaRPr sz="1100">
                        <a:latin typeface="Suisse Int'l Book"/>
                        <a:cs typeface="Suisse Int'l Book"/>
                      </a:endParaRPr>
                    </a:p>
                  </a:txBody>
                  <a:tcPr marL="0" marR="0" marB="0" marT="0"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  <a:solidFill>
                      <a:srgbClr val="131718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  <a:solidFill>
                      <a:srgbClr val="131718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  <a:tr h="1367790"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Enlista</a:t>
                      </a:r>
                      <a:r>
                        <a:rPr dirty="0" sz="1150" spc="-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los</a:t>
                      </a:r>
                      <a:r>
                        <a:rPr dirty="0" sz="1150" spc="-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supuestos</a:t>
                      </a:r>
                      <a:r>
                        <a:rPr dirty="0" sz="1150" spc="-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que</a:t>
                      </a:r>
                      <a:r>
                        <a:rPr dirty="0" sz="1150" spc="-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deben</a:t>
                      </a:r>
                      <a:r>
                        <a:rPr dirty="0" sz="1150" spc="-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cumplirse</a:t>
                      </a:r>
                      <a:r>
                        <a:rPr dirty="0" sz="1150" spc="-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para</a:t>
                      </a:r>
                      <a:r>
                        <a:rPr dirty="0" sz="1150" spc="-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que</a:t>
                      </a:r>
                      <a:r>
                        <a:rPr dirty="0" sz="1150" spc="-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50" spc="-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hipótesis</a:t>
                      </a:r>
                      <a:r>
                        <a:rPr dirty="0" sz="1150" spc="-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sea</a:t>
                      </a:r>
                      <a:r>
                        <a:rPr dirty="0" sz="1150" spc="-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5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válida</a:t>
                      </a:r>
                      <a:endParaRPr sz="1150">
                        <a:latin typeface="Suisse Int'l"/>
                        <a:cs typeface="Suisse Int'l"/>
                      </a:endParaRPr>
                    </a:p>
                  </a:txBody>
                  <a:tcPr marL="0" marR="0" marB="0" marT="162560">
                    <a:lnL w="9525">
                      <a:solidFill>
                        <a:srgbClr val="131718"/>
                      </a:solidFill>
                      <a:prstDash val="solid"/>
                    </a:lnL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9220" marR="109855" indent="130810">
                        <a:lnSpc>
                          <a:spcPct val="103600"/>
                        </a:lnSpc>
                      </a:pPr>
                      <a:r>
                        <a:rPr dirty="0" sz="1100" spc="-1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Supuesto </a:t>
                      </a:r>
                      <a:r>
                        <a:rPr dirty="0" sz="110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más</a:t>
                      </a:r>
                      <a:r>
                        <a:rPr dirty="0" sz="1100" spc="7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riesgoso</a:t>
                      </a:r>
                      <a:endParaRPr sz="1100">
                        <a:latin typeface="Suisse Int'l Book"/>
                        <a:cs typeface="Suisse Int'l Book"/>
                      </a:endParaRPr>
                    </a:p>
                  </a:txBody>
                  <a:tcPr marL="0" marR="0" marB="0" marT="0">
                    <a:lnT w="9525">
                      <a:solidFill>
                        <a:srgbClr val="131718"/>
                      </a:solidFill>
                      <a:prstDash val="solid"/>
                    </a:lnT>
                    <a:solidFill>
                      <a:srgbClr val="131718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</a:tcPr>
                </a:tc>
              </a:tr>
              <a:tr h="549275">
                <a:tc gridSpan="8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¿Necesitas</a:t>
                      </a:r>
                      <a:r>
                        <a:rPr dirty="0" sz="1500" spc="-3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ayuda?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Utiliza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estas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oraciones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para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ayudarte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a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construir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tu</a:t>
                      </a:r>
                      <a:r>
                        <a:rPr dirty="0" sz="150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0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experimento.</a:t>
                      </a:r>
                      <a:endParaRPr sz="150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41605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83665">
                <a:tc>
                  <a:txBody>
                    <a:bodyPr/>
                    <a:lstStyle/>
                    <a:p>
                      <a:pPr marL="105410" marR="1700530">
                        <a:lnSpc>
                          <a:spcPct val="117500"/>
                        </a:lnSpc>
                        <a:spcBef>
                          <a:spcPts val="1195"/>
                        </a:spcBef>
                      </a:pP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Para</a:t>
                      </a:r>
                      <a:r>
                        <a:rPr dirty="0" sz="1100" spc="2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formar</a:t>
                      </a:r>
                      <a:r>
                        <a:rPr dirty="0" sz="1100" spc="2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una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hipótesis</a:t>
                      </a:r>
                      <a:r>
                        <a:rPr dirty="0" sz="1100" spc="2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cliente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r>
                        <a:rPr dirty="0" sz="1100" spc="2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problema: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Creo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que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mi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cliente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tiene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un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problema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para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lograr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este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objetivo.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151765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Para</a:t>
                      </a:r>
                      <a:r>
                        <a:rPr dirty="0" sz="1100" spc="2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formar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una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hipótesis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problema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/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solución: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189230" marR="2353310">
                        <a:lnSpc>
                          <a:spcPct val="117500"/>
                        </a:lnSpc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Creo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que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esta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solución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resultará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en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un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resultado</a:t>
                      </a:r>
                      <a:r>
                        <a:rPr dirty="0" sz="1100" spc="3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cuantificable.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45085">
                    <a:lnL w="9525">
                      <a:solidFill>
                        <a:srgbClr val="131718"/>
                      </a:solidFill>
                      <a:prstDash val="solid"/>
                    </a:lnL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20979" marR="222250">
                        <a:lnSpc>
                          <a:spcPct val="1036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Método</a:t>
                      </a:r>
                      <a:r>
                        <a:rPr dirty="0" sz="1100" spc="12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 </a:t>
                      </a:r>
                      <a:r>
                        <a:rPr dirty="0" sz="1100" spc="-5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y </a:t>
                      </a:r>
                      <a:r>
                        <a:rPr dirty="0" sz="110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criterio</a:t>
                      </a:r>
                      <a:r>
                        <a:rPr dirty="0" sz="1100" spc="145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 </a:t>
                      </a:r>
                      <a:r>
                        <a:rPr dirty="0" sz="1100" spc="-25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de </a:t>
                      </a:r>
                      <a:r>
                        <a:rPr dirty="0" sz="1100" spc="-1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éxito</a:t>
                      </a:r>
                      <a:endParaRPr sz="1100">
                        <a:latin typeface="Suisse Int'l Book"/>
                        <a:cs typeface="Suisse Int'l Book"/>
                      </a:endParaRPr>
                    </a:p>
                  </a:txBody>
                  <a:tcPr marL="0" marR="0" marB="0" marT="0">
                    <a:lnB w="9525">
                      <a:solidFill>
                        <a:srgbClr val="131718"/>
                      </a:solidFill>
                      <a:prstDash val="solid"/>
                    </a:lnB>
                    <a:solidFill>
                      <a:srgbClr val="131718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  <a:tr h="1369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Para</a:t>
                      </a:r>
                      <a:r>
                        <a:rPr dirty="0" sz="1100" spc="1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formular</a:t>
                      </a:r>
                      <a:r>
                        <a:rPr dirty="0" sz="1100" spc="1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los</a:t>
                      </a:r>
                      <a:r>
                        <a:rPr dirty="0" sz="1100" spc="1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supuestos: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105410" marR="2578735">
                        <a:lnSpc>
                          <a:spcPct val="117500"/>
                        </a:lnSpc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Para que</a:t>
                      </a:r>
                      <a:r>
                        <a:rPr dirty="0" sz="1100" spc="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00" spc="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hipótesis sea</a:t>
                      </a:r>
                      <a:r>
                        <a:rPr dirty="0" sz="1100" spc="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verdadera,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el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supuesto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debe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ser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verdad.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1905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Para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identificar</a:t>
                      </a:r>
                      <a:r>
                        <a:rPr dirty="0" sz="1100" spc="3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un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supuesto</a:t>
                      </a:r>
                      <a:r>
                        <a:rPr dirty="0" sz="1100" spc="3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más</a:t>
                      </a:r>
                      <a:r>
                        <a:rPr dirty="0" sz="1100" spc="3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riesgoso: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hipótesis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con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menor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cantidad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datos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y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clave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para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viabilidad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mi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hipótesis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son...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23495">
                    <a:lnL w="9525">
                      <a:solidFill>
                        <a:srgbClr val="131718"/>
                      </a:solidFill>
                      <a:prstDash val="solid"/>
                    </a:lnL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6225" marR="170815" indent="-106680">
                        <a:lnSpc>
                          <a:spcPct val="103600"/>
                        </a:lnSpc>
                      </a:pPr>
                      <a:r>
                        <a:rPr dirty="0" sz="110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Resultado</a:t>
                      </a:r>
                      <a:r>
                        <a:rPr dirty="0" sz="1100" spc="145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 </a:t>
                      </a:r>
                      <a:r>
                        <a:rPr dirty="0" sz="1100" spc="-5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y </a:t>
                      </a:r>
                      <a:r>
                        <a:rPr dirty="0" sz="1100" spc="-1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decisión</a:t>
                      </a:r>
                      <a:endParaRPr sz="1100">
                        <a:latin typeface="Suisse Int'l Book"/>
                        <a:cs typeface="Suisse Int'l Book"/>
                      </a:endParaRPr>
                    </a:p>
                  </a:txBody>
                  <a:tcPr marL="0" marR="0" marB="0" marT="0"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  <a:solidFill>
                      <a:srgbClr val="131718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  <a:tr h="1358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Determina</a:t>
                      </a:r>
                      <a:r>
                        <a:rPr dirty="0" sz="1100" spc="2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cómo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vas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probarlo: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La</a:t>
                      </a:r>
                      <a:r>
                        <a:rPr dirty="0" sz="1100" spc="2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manera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más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económica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probar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mi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hipótesis</a:t>
                      </a:r>
                      <a:r>
                        <a:rPr dirty="0" sz="1100" spc="2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es...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3429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Determina</a:t>
                      </a:r>
                      <a:r>
                        <a:rPr dirty="0" sz="1100" spc="2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el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criterio</a:t>
                      </a:r>
                      <a:r>
                        <a:rPr dirty="0" sz="1100" spc="2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para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el</a:t>
                      </a:r>
                      <a:r>
                        <a:rPr dirty="0" sz="1100" spc="25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éxito: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  <a:p>
                      <a:pPr marL="189230" marR="2114550">
                        <a:lnSpc>
                          <a:spcPct val="117500"/>
                        </a:lnSpc>
                      </a:pP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Voy</a:t>
                      </a:r>
                      <a:r>
                        <a:rPr dirty="0" sz="1100" spc="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a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correr</a:t>
                      </a:r>
                      <a:r>
                        <a:rPr dirty="0" sz="1100" spc="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el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experimento</a:t>
                      </a:r>
                      <a:r>
                        <a:rPr dirty="0" sz="1100" spc="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con</a:t>
                      </a:r>
                      <a:r>
                        <a:rPr dirty="0" sz="1100" spc="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#</a:t>
                      </a:r>
                      <a:r>
                        <a:rPr dirty="0" sz="1100" spc="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clientes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y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espero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una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fuerte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señal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de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#</a:t>
                      </a:r>
                      <a:r>
                        <a:rPr dirty="0" sz="1100" spc="15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100" spc="-10">
                          <a:solidFill>
                            <a:srgbClr val="141818"/>
                          </a:solidFill>
                          <a:latin typeface="Suisse Int'l"/>
                          <a:cs typeface="Suisse Int'l"/>
                        </a:rPr>
                        <a:t>clientes.</a:t>
                      </a:r>
                      <a:endParaRPr sz="1100">
                        <a:latin typeface="Suisse Int'l"/>
                        <a:cs typeface="Suisse Int'l"/>
                      </a:endParaRPr>
                    </a:p>
                  </a:txBody>
                  <a:tcPr marL="0" marR="0" marB="0" marT="49530">
                    <a:lnL w="9525">
                      <a:solidFill>
                        <a:srgbClr val="131718"/>
                      </a:solidFill>
                      <a:prstDash val="solid"/>
                    </a:lnL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z="1100" spc="-10">
                          <a:solidFill>
                            <a:srgbClr val="010205"/>
                          </a:solidFill>
                          <a:latin typeface="Suisse Int'l Book"/>
                          <a:cs typeface="Suisse Int'l Book"/>
                        </a:rPr>
                        <a:t>Aprendizaje</a:t>
                      </a:r>
                      <a:endParaRPr sz="1100">
                        <a:latin typeface="Suisse Int'l Book"/>
                        <a:cs typeface="Suisse Int'l Book"/>
                      </a:endParaRPr>
                    </a:p>
                  </a:txBody>
                  <a:tcPr marL="0" marR="0" marB="0" marT="0"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  <a:solidFill>
                      <a:srgbClr val="131718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718"/>
                      </a:solidFill>
                      <a:prstDash val="solid"/>
                    </a:lnL>
                    <a:lnR w="9525">
                      <a:solidFill>
                        <a:srgbClr val="131718"/>
                      </a:solidFill>
                      <a:prstDash val="solid"/>
                    </a:lnR>
                    <a:lnT w="9525">
                      <a:solidFill>
                        <a:srgbClr val="131718"/>
                      </a:solidFill>
                      <a:prstDash val="solid"/>
                    </a:lnT>
                    <a:lnB w="9525">
                      <a:solidFill>
                        <a:srgbClr val="13171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 descr=""/>
          <p:cNvSpPr/>
          <p:nvPr/>
        </p:nvSpPr>
        <p:spPr>
          <a:xfrm>
            <a:off x="12633198" y="1038200"/>
            <a:ext cx="66040" cy="127000"/>
          </a:xfrm>
          <a:custGeom>
            <a:avLst/>
            <a:gdLst/>
            <a:ahLst/>
            <a:cxnLst/>
            <a:rect l="l" t="t" r="r" b="b"/>
            <a:pathLst>
              <a:path w="66040" h="127000">
                <a:moveTo>
                  <a:pt x="0" y="0"/>
                </a:moveTo>
                <a:lnTo>
                  <a:pt x="0" y="126849"/>
                </a:lnTo>
                <a:lnTo>
                  <a:pt x="65887" y="634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Qualitas_Lean Systems</dc:title>
  <dcterms:created xsi:type="dcterms:W3CDTF">2025-05-23T23:48:07Z</dcterms:created>
  <dcterms:modified xsi:type="dcterms:W3CDTF">2025-05-23T23:48:07Z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2025-05-05T00:00:00Z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