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20104100" cy="13404850"/>
  <p:notesSz cx="20104100" cy="13404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155503"/>
            <a:ext cx="17088486" cy="28150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7506716"/>
            <a:ext cx="14072870" cy="335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337774"/>
            <a:ext cx="20104735" cy="1065530"/>
          </a:xfrm>
          <a:custGeom>
            <a:avLst/>
            <a:gdLst/>
            <a:ahLst/>
            <a:cxnLst/>
            <a:rect l="l" t="t" r="r" b="b"/>
            <a:pathLst>
              <a:path w="20104735" h="1065530">
                <a:moveTo>
                  <a:pt x="20104109" y="0"/>
                </a:moveTo>
                <a:lnTo>
                  <a:pt x="0" y="0"/>
                </a:lnTo>
                <a:lnTo>
                  <a:pt x="0" y="1064985"/>
                </a:lnTo>
                <a:lnTo>
                  <a:pt x="20104109" y="1064985"/>
                </a:lnTo>
                <a:lnTo>
                  <a:pt x="20104109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952339" y="12764939"/>
            <a:ext cx="262890" cy="434340"/>
          </a:xfrm>
          <a:custGeom>
            <a:avLst/>
            <a:gdLst/>
            <a:ahLst/>
            <a:cxnLst/>
            <a:rect l="l" t="t" r="r" b="b"/>
            <a:pathLst>
              <a:path w="262890" h="434340">
                <a:moveTo>
                  <a:pt x="50158" y="0"/>
                </a:moveTo>
                <a:lnTo>
                  <a:pt x="34153" y="0"/>
                </a:lnTo>
                <a:lnTo>
                  <a:pt x="19205" y="1138"/>
                </a:lnTo>
                <a:lnTo>
                  <a:pt x="8533" y="4553"/>
                </a:lnTo>
                <a:lnTo>
                  <a:pt x="2132" y="10249"/>
                </a:lnTo>
                <a:lnTo>
                  <a:pt x="0" y="18227"/>
                </a:lnTo>
                <a:lnTo>
                  <a:pt x="0" y="416056"/>
                </a:lnTo>
                <a:lnTo>
                  <a:pt x="34153" y="434299"/>
                </a:lnTo>
                <a:lnTo>
                  <a:pt x="41017" y="434299"/>
                </a:lnTo>
                <a:lnTo>
                  <a:pt x="79772" y="391509"/>
                </a:lnTo>
                <a:lnTo>
                  <a:pt x="234258" y="391509"/>
                </a:lnTo>
                <a:lnTo>
                  <a:pt x="246057" y="371246"/>
                </a:lnTo>
                <a:lnTo>
                  <a:pt x="248158" y="365323"/>
                </a:lnTo>
                <a:lnTo>
                  <a:pt x="131081" y="365323"/>
                </a:lnTo>
                <a:lnTo>
                  <a:pt x="117893" y="363224"/>
                </a:lnTo>
                <a:lnTo>
                  <a:pt x="105712" y="356927"/>
                </a:lnTo>
                <a:lnTo>
                  <a:pt x="94527" y="346427"/>
                </a:lnTo>
                <a:lnTo>
                  <a:pt x="84327" y="331721"/>
                </a:lnTo>
                <a:lnTo>
                  <a:pt x="84327" y="204604"/>
                </a:lnTo>
                <a:lnTo>
                  <a:pt x="94100" y="199875"/>
                </a:lnTo>
                <a:lnTo>
                  <a:pt x="104005" y="196493"/>
                </a:lnTo>
                <a:lnTo>
                  <a:pt x="114047" y="194462"/>
                </a:lnTo>
                <a:lnTo>
                  <a:pt x="124233" y="193784"/>
                </a:lnTo>
                <a:lnTo>
                  <a:pt x="245991" y="193784"/>
                </a:lnTo>
                <a:lnTo>
                  <a:pt x="244930" y="190962"/>
                </a:lnTo>
                <a:lnTo>
                  <a:pt x="231090" y="168410"/>
                </a:lnTo>
                <a:lnTo>
                  <a:pt x="213694" y="150330"/>
                </a:lnTo>
                <a:lnTo>
                  <a:pt x="204835" y="144769"/>
                </a:lnTo>
                <a:lnTo>
                  <a:pt x="84327" y="144769"/>
                </a:lnTo>
                <a:lnTo>
                  <a:pt x="84327" y="18227"/>
                </a:lnTo>
                <a:lnTo>
                  <a:pt x="82188" y="10249"/>
                </a:lnTo>
                <a:lnTo>
                  <a:pt x="75777" y="4553"/>
                </a:lnTo>
                <a:lnTo>
                  <a:pt x="65098" y="1138"/>
                </a:lnTo>
                <a:lnTo>
                  <a:pt x="50158" y="0"/>
                </a:lnTo>
                <a:close/>
              </a:path>
              <a:path w="262890" h="434340">
                <a:moveTo>
                  <a:pt x="234258" y="391509"/>
                </a:moveTo>
                <a:lnTo>
                  <a:pt x="79772" y="391509"/>
                </a:lnTo>
                <a:lnTo>
                  <a:pt x="85533" y="400506"/>
                </a:lnTo>
                <a:lnTo>
                  <a:pt x="120733" y="427567"/>
                </a:lnTo>
                <a:lnTo>
                  <a:pt x="156124" y="434299"/>
                </a:lnTo>
                <a:lnTo>
                  <a:pt x="178683" y="431747"/>
                </a:lnTo>
                <a:lnTo>
                  <a:pt x="199031" y="424096"/>
                </a:lnTo>
                <a:lnTo>
                  <a:pt x="217164" y="411354"/>
                </a:lnTo>
                <a:lnTo>
                  <a:pt x="233083" y="393527"/>
                </a:lnTo>
                <a:lnTo>
                  <a:pt x="234258" y="391509"/>
                </a:lnTo>
                <a:close/>
              </a:path>
              <a:path w="262890" h="434340">
                <a:moveTo>
                  <a:pt x="245991" y="193784"/>
                </a:moveTo>
                <a:lnTo>
                  <a:pt x="124233" y="193784"/>
                </a:lnTo>
                <a:lnTo>
                  <a:pt x="147430" y="199142"/>
                </a:lnTo>
                <a:lnTo>
                  <a:pt x="164004" y="215219"/>
                </a:lnTo>
                <a:lnTo>
                  <a:pt x="173951" y="242023"/>
                </a:lnTo>
                <a:lnTo>
                  <a:pt x="177267" y="279562"/>
                </a:lnTo>
                <a:lnTo>
                  <a:pt x="174375" y="317074"/>
                </a:lnTo>
                <a:lnTo>
                  <a:pt x="165705" y="343876"/>
                </a:lnTo>
                <a:lnTo>
                  <a:pt x="151270" y="359960"/>
                </a:lnTo>
                <a:lnTo>
                  <a:pt x="131081" y="365323"/>
                </a:lnTo>
                <a:lnTo>
                  <a:pt x="248158" y="365323"/>
                </a:lnTo>
                <a:lnTo>
                  <a:pt x="255330" y="345105"/>
                </a:lnTo>
                <a:lnTo>
                  <a:pt x="260896" y="315109"/>
                </a:lnTo>
                <a:lnTo>
                  <a:pt x="262753" y="281264"/>
                </a:lnTo>
                <a:lnTo>
                  <a:pt x="260770" y="247386"/>
                </a:lnTo>
                <a:lnTo>
                  <a:pt x="254826" y="217286"/>
                </a:lnTo>
                <a:lnTo>
                  <a:pt x="245991" y="193784"/>
                </a:lnTo>
                <a:close/>
              </a:path>
              <a:path w="262890" h="434340">
                <a:moveTo>
                  <a:pt x="142444" y="127085"/>
                </a:moveTo>
                <a:lnTo>
                  <a:pt x="126201" y="128192"/>
                </a:lnTo>
                <a:lnTo>
                  <a:pt x="111101" y="131509"/>
                </a:lnTo>
                <a:lnTo>
                  <a:pt x="97143" y="137036"/>
                </a:lnTo>
                <a:lnTo>
                  <a:pt x="84327" y="144769"/>
                </a:lnTo>
                <a:lnTo>
                  <a:pt x="204835" y="144769"/>
                </a:lnTo>
                <a:lnTo>
                  <a:pt x="193123" y="137416"/>
                </a:lnTo>
                <a:lnTo>
                  <a:pt x="169375" y="129668"/>
                </a:lnTo>
                <a:lnTo>
                  <a:pt x="142444" y="127085"/>
                </a:lnTo>
                <a:close/>
              </a:path>
            </a:pathLst>
          </a:custGeom>
          <a:solidFill>
            <a:srgbClr val="4F5457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46432" y="12546583"/>
            <a:ext cx="575961" cy="65265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536194"/>
            <a:ext cx="18093690" cy="21447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083115"/>
            <a:ext cx="18093690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2466511"/>
            <a:ext cx="6433312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7958361" y="12749627"/>
            <a:ext cx="1570355" cy="3206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900" spc="-10">
                <a:solidFill>
                  <a:srgbClr val="131718"/>
                </a:solidFill>
                <a:latin typeface="Suisse Int'l"/>
                <a:cs typeface="Suisse Int'l"/>
              </a:rPr>
              <a:t>ilab.net/</a:t>
            </a:r>
            <a:r>
              <a:rPr dirty="0" sz="1900" spc="-10">
                <a:solidFill>
                  <a:srgbClr val="131718"/>
                </a:solidFill>
                <a:latin typeface="Suisse Int'l Medium"/>
                <a:cs typeface="Suisse Int'l Medium"/>
              </a:rPr>
              <a:t>itools</a:t>
            </a:r>
            <a:endParaRPr sz="1900">
              <a:latin typeface="Suisse Int'l Medium"/>
              <a:cs typeface="Suisse Int'l Medium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378045" y="10337413"/>
            <a:ext cx="285750" cy="1675764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125"/>
              </a:lnSpc>
            </a:pP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Javelin</a:t>
            </a:r>
            <a:r>
              <a:rPr dirty="0" sz="2050" spc="-7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 spc="-10">
                <a:solidFill>
                  <a:srgbClr val="131718"/>
                </a:solidFill>
                <a:latin typeface="Suisse Int'l Medium"/>
                <a:cs typeface="Suisse Int'l Medium"/>
              </a:rPr>
              <a:t>Board</a:t>
            </a:r>
            <a:endParaRPr sz="2050">
              <a:latin typeface="Suisse Int'l Medium"/>
              <a:cs typeface="Suisse Int'l Medium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77356" y="4110608"/>
            <a:ext cx="266065" cy="803910"/>
          </a:xfrm>
          <a:prstGeom prst="rect">
            <a:avLst/>
          </a:prstGeom>
        </p:spPr>
        <p:txBody>
          <a:bodyPr wrap="square" lIns="0" tIns="63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 spc="-10">
                <a:solidFill>
                  <a:srgbClr val="131718"/>
                </a:solidFill>
                <a:latin typeface="Suisse Int'l Book"/>
                <a:cs typeface="Suisse Int'l Book"/>
              </a:rPr>
              <a:t>Desafío:</a:t>
            </a:r>
            <a:endParaRPr sz="1600">
              <a:latin typeface="Suisse Int'l Book"/>
              <a:cs typeface="Suisse Int'l Book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584285" y="416926"/>
            <a:ext cx="0" cy="3500754"/>
          </a:xfrm>
          <a:custGeom>
            <a:avLst/>
            <a:gdLst/>
            <a:ahLst/>
            <a:cxnLst/>
            <a:rect l="l" t="t" r="r" b="b"/>
            <a:pathLst>
              <a:path w="0" h="3500754">
                <a:moveTo>
                  <a:pt x="0" y="3500160"/>
                </a:moveTo>
                <a:lnTo>
                  <a:pt x="0" y="0"/>
                </a:lnTo>
              </a:path>
            </a:pathLst>
          </a:custGeom>
          <a:ln w="7880">
            <a:solidFill>
              <a:srgbClr val="131818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6" name="object 6" descr=""/>
          <p:cNvGraphicFramePr>
            <a:graphicFrameLocks noGrp="1"/>
          </p:cNvGraphicFramePr>
          <p:nvPr/>
        </p:nvGraphicFramePr>
        <p:xfrm>
          <a:off x="1400968" y="811999"/>
          <a:ext cx="18056860" cy="107353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37455"/>
                <a:gridCol w="5051425"/>
                <a:gridCol w="1130934"/>
                <a:gridCol w="1352550"/>
                <a:gridCol w="1343024"/>
                <a:gridCol w="1343025"/>
                <a:gridCol w="1362075"/>
                <a:gridCol w="1349375"/>
              </a:tblGrid>
              <a:tr h="549275">
                <a:tc gridSpan="2">
                  <a:txBody>
                    <a:bodyPr/>
                    <a:lstStyle/>
                    <a:p>
                      <a:pPr marL="166370">
                        <a:lnSpc>
                          <a:spcPct val="100000"/>
                        </a:lnSpc>
                        <a:spcBef>
                          <a:spcPts val="1230"/>
                        </a:spcBef>
                      </a:pPr>
                      <a:r>
                        <a:rPr dirty="0" sz="150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Empieza</a:t>
                      </a:r>
                      <a:r>
                        <a:rPr dirty="0" sz="1500" spc="-2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50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aquí:</a:t>
                      </a:r>
                      <a:r>
                        <a:rPr dirty="0" sz="1500" spc="-2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50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lluvia</a:t>
                      </a:r>
                      <a:r>
                        <a:rPr dirty="0" sz="1500" spc="-15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50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de</a:t>
                      </a:r>
                      <a:r>
                        <a:rPr dirty="0" sz="1500" spc="-2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50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ideas</a:t>
                      </a:r>
                      <a:r>
                        <a:rPr dirty="0" sz="1500" spc="-2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50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con</a:t>
                      </a:r>
                      <a:r>
                        <a:rPr dirty="0" sz="1500" spc="-15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50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post</a:t>
                      </a:r>
                      <a:r>
                        <a:rPr dirty="0" sz="1500" spc="-2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50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its,</a:t>
                      </a:r>
                      <a:r>
                        <a:rPr dirty="0" sz="1500" spc="-2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50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muévelos</a:t>
                      </a:r>
                      <a:r>
                        <a:rPr dirty="0" sz="1500" spc="32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50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hacia</a:t>
                      </a:r>
                      <a:r>
                        <a:rPr dirty="0" sz="1500" spc="-2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50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la</a:t>
                      </a:r>
                      <a:r>
                        <a:rPr dirty="0" sz="1500" spc="-2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50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derecha</a:t>
                      </a:r>
                      <a:r>
                        <a:rPr dirty="0" sz="1500" spc="-15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50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para</a:t>
                      </a:r>
                      <a:r>
                        <a:rPr dirty="0" sz="1500" spc="-2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50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iniciar</a:t>
                      </a:r>
                      <a:r>
                        <a:rPr dirty="0" sz="1500" spc="-2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50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el</a:t>
                      </a:r>
                      <a:r>
                        <a:rPr dirty="0" sz="1500" spc="-15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500" spc="-1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experimento</a:t>
                      </a:r>
                      <a:endParaRPr sz="1500">
                        <a:latin typeface="Suisse Int'l Medium"/>
                        <a:cs typeface="Suisse Int'l Medium"/>
                      </a:endParaRPr>
                    </a:p>
                  </a:txBody>
                  <a:tcPr marL="0" marR="0" marB="0" marT="156210">
                    <a:lnL w="9525">
                      <a:solidFill>
                        <a:srgbClr val="131718"/>
                      </a:solidFill>
                      <a:prstDash val="solid"/>
                    </a:lnL>
                    <a:lnT w="9525">
                      <a:solidFill>
                        <a:srgbClr val="131718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52069">
                        <a:lnSpc>
                          <a:spcPct val="100000"/>
                        </a:lnSpc>
                        <a:spcBef>
                          <a:spcPts val="1320"/>
                        </a:spcBef>
                      </a:pPr>
                      <a:r>
                        <a:rPr dirty="0" sz="1300" spc="-10">
                          <a:solidFill>
                            <a:srgbClr val="FFFFFF"/>
                          </a:solidFill>
                          <a:latin typeface="Suisse Int'l Book"/>
                          <a:cs typeface="Suisse Int'l Book"/>
                        </a:rPr>
                        <a:t>Experimento</a:t>
                      </a:r>
                      <a:endParaRPr sz="1300">
                        <a:latin typeface="Suisse Int'l Book"/>
                        <a:cs typeface="Suisse Int'l Book"/>
                      </a:endParaRPr>
                    </a:p>
                  </a:txBody>
                  <a:tcPr marL="0" marR="0" marB="0" marT="167640">
                    <a:lnT w="9525">
                      <a:solidFill>
                        <a:srgbClr val="131718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1270">
                        <a:lnSpc>
                          <a:spcPct val="100000"/>
                        </a:lnSpc>
                        <a:spcBef>
                          <a:spcPts val="1260"/>
                        </a:spcBef>
                      </a:pPr>
                      <a:r>
                        <a:rPr dirty="0" sz="1300" spc="-50" b="1">
                          <a:solidFill>
                            <a:srgbClr val="FFFFFF"/>
                          </a:solidFill>
                          <a:latin typeface="Suisse Int'l"/>
                          <a:cs typeface="Suisse Int'l"/>
                        </a:rPr>
                        <a:t>1</a:t>
                      </a:r>
                      <a:endParaRPr sz="1300">
                        <a:latin typeface="Suisse Int'l"/>
                        <a:cs typeface="Suisse Int'l"/>
                      </a:endParaRPr>
                    </a:p>
                  </a:txBody>
                  <a:tcPr marL="0" marR="0" marB="0" marT="160020">
                    <a:lnT w="9525">
                      <a:solidFill>
                        <a:srgbClr val="131718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4765">
                        <a:lnSpc>
                          <a:spcPct val="100000"/>
                        </a:lnSpc>
                        <a:spcBef>
                          <a:spcPts val="1260"/>
                        </a:spcBef>
                      </a:pPr>
                      <a:r>
                        <a:rPr dirty="0" sz="1300" spc="-50" b="1">
                          <a:solidFill>
                            <a:srgbClr val="FFFFFF"/>
                          </a:solidFill>
                          <a:latin typeface="Suisse Int'l"/>
                          <a:cs typeface="Suisse Int'l"/>
                        </a:rPr>
                        <a:t>2</a:t>
                      </a:r>
                      <a:endParaRPr sz="1300">
                        <a:latin typeface="Suisse Int'l"/>
                        <a:cs typeface="Suisse Int'l"/>
                      </a:endParaRPr>
                    </a:p>
                  </a:txBody>
                  <a:tcPr marL="0" marR="0" marB="0" marT="160020">
                    <a:lnT w="9525">
                      <a:solidFill>
                        <a:srgbClr val="131718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2545">
                        <a:lnSpc>
                          <a:spcPct val="100000"/>
                        </a:lnSpc>
                        <a:spcBef>
                          <a:spcPts val="1260"/>
                        </a:spcBef>
                      </a:pPr>
                      <a:r>
                        <a:rPr dirty="0" sz="1300" spc="-50" b="1">
                          <a:solidFill>
                            <a:srgbClr val="FFFFFF"/>
                          </a:solidFill>
                          <a:latin typeface="Suisse Int'l"/>
                          <a:cs typeface="Suisse Int'l"/>
                        </a:rPr>
                        <a:t>3</a:t>
                      </a:r>
                      <a:endParaRPr sz="1300">
                        <a:latin typeface="Suisse Int'l"/>
                        <a:cs typeface="Suisse Int'l"/>
                      </a:endParaRPr>
                    </a:p>
                  </a:txBody>
                  <a:tcPr marL="0" marR="0" marB="0" marT="160020">
                    <a:lnT w="9525">
                      <a:solidFill>
                        <a:srgbClr val="131718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ct val="100000"/>
                        </a:lnSpc>
                        <a:spcBef>
                          <a:spcPts val="1260"/>
                        </a:spcBef>
                      </a:pPr>
                      <a:r>
                        <a:rPr dirty="0" sz="1300" spc="-50" b="1">
                          <a:solidFill>
                            <a:srgbClr val="FFFFFF"/>
                          </a:solidFill>
                          <a:latin typeface="Suisse Int'l"/>
                          <a:cs typeface="Suisse Int'l"/>
                        </a:rPr>
                        <a:t>4</a:t>
                      </a:r>
                      <a:endParaRPr sz="1300">
                        <a:latin typeface="Suisse Int'l"/>
                        <a:cs typeface="Suisse Int'l"/>
                      </a:endParaRPr>
                    </a:p>
                  </a:txBody>
                  <a:tcPr marL="0" marR="0" marB="0" marT="160020">
                    <a:lnT w="9525">
                      <a:solidFill>
                        <a:srgbClr val="131718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7625">
                        <a:lnSpc>
                          <a:spcPct val="100000"/>
                        </a:lnSpc>
                        <a:spcBef>
                          <a:spcPts val="1260"/>
                        </a:spcBef>
                      </a:pPr>
                      <a:r>
                        <a:rPr dirty="0" sz="1300" spc="-50" b="1">
                          <a:solidFill>
                            <a:srgbClr val="FFFFFF"/>
                          </a:solidFill>
                          <a:latin typeface="Suisse Int'l"/>
                          <a:cs typeface="Suisse Int'l"/>
                        </a:rPr>
                        <a:t>5</a:t>
                      </a:r>
                      <a:endParaRPr sz="1300">
                        <a:latin typeface="Suisse Int'l"/>
                        <a:cs typeface="Suisse Int'l"/>
                      </a:endParaRPr>
                    </a:p>
                  </a:txBody>
                  <a:tcPr marL="0" marR="0" marB="0" marT="160020">
                    <a:lnR w="9525">
                      <a:solidFill>
                        <a:srgbClr val="131718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</a:tr>
              <a:tr h="139319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05410">
                        <a:lnSpc>
                          <a:spcPct val="100000"/>
                        </a:lnSpc>
                      </a:pPr>
                      <a:r>
                        <a:rPr dirty="0" sz="115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¿Quién</a:t>
                      </a:r>
                      <a:r>
                        <a:rPr dirty="0" sz="1150" spc="-3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5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es</a:t>
                      </a:r>
                      <a:r>
                        <a:rPr dirty="0" sz="1150" spc="-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5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tu</a:t>
                      </a:r>
                      <a:r>
                        <a:rPr dirty="0" sz="1150" spc="-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50" spc="-1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cliente?</a:t>
                      </a:r>
                      <a:r>
                        <a:rPr dirty="0" sz="1150" spc="-3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5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Sé</a:t>
                      </a:r>
                      <a:r>
                        <a:rPr dirty="0" sz="1150" spc="-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5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lo</a:t>
                      </a:r>
                      <a:r>
                        <a:rPr dirty="0" sz="1150" spc="-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5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más</a:t>
                      </a:r>
                      <a:r>
                        <a:rPr dirty="0" sz="1150" spc="-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5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específico</a:t>
                      </a:r>
                      <a:r>
                        <a:rPr dirty="0" sz="1150" spc="-3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50" spc="-1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posible</a:t>
                      </a:r>
                      <a:endParaRPr sz="1150">
                        <a:latin typeface="Suisse Int'l"/>
                        <a:cs typeface="Suisse Int'l"/>
                      </a:endParaRPr>
                    </a:p>
                  </a:txBody>
                  <a:tcPr marL="0" marR="0" marB="0" marT="7620">
                    <a:lnL w="9525">
                      <a:solidFill>
                        <a:srgbClr val="131718"/>
                      </a:solidFill>
                      <a:prstDash val="solid"/>
                    </a:lnL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13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 marR="635">
                        <a:lnSpc>
                          <a:spcPct val="100000"/>
                        </a:lnSpc>
                      </a:pPr>
                      <a:r>
                        <a:rPr dirty="0" sz="1100" spc="-10">
                          <a:solidFill>
                            <a:srgbClr val="010205"/>
                          </a:solidFill>
                          <a:latin typeface="Suisse Int'l Book"/>
                          <a:cs typeface="Suisse Int'l Book"/>
                        </a:rPr>
                        <a:t>Cliente</a:t>
                      </a:r>
                      <a:endParaRPr sz="1100">
                        <a:latin typeface="Suisse Int'l Book"/>
                        <a:cs typeface="Suisse Int'l Book"/>
                      </a:endParaRPr>
                    </a:p>
                  </a:txBody>
                  <a:tcPr marL="0" marR="0" marB="0" marT="0">
                    <a:lnB w="9525">
                      <a:solidFill>
                        <a:srgbClr val="131718"/>
                      </a:solidFill>
                      <a:prstDash val="solid"/>
                    </a:lnB>
                    <a:solidFill>
                      <a:srgbClr val="131718">
                        <a:alpha val="299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131718"/>
                      </a:solidFill>
                      <a:prstDash val="solid"/>
                    </a:lnR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718"/>
                      </a:solidFill>
                      <a:prstDash val="solid"/>
                    </a:lnL>
                    <a:lnR w="9525">
                      <a:solidFill>
                        <a:srgbClr val="131718"/>
                      </a:solidFill>
                      <a:prstDash val="solid"/>
                    </a:lnR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718"/>
                      </a:solidFill>
                      <a:prstDash val="solid"/>
                    </a:lnL>
                    <a:lnR w="9525">
                      <a:solidFill>
                        <a:srgbClr val="131718"/>
                      </a:solidFill>
                      <a:prstDash val="solid"/>
                    </a:lnR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718"/>
                      </a:solidFill>
                      <a:prstDash val="solid"/>
                    </a:lnL>
                    <a:lnR w="9525">
                      <a:solidFill>
                        <a:srgbClr val="131718"/>
                      </a:solidFill>
                      <a:prstDash val="solid"/>
                    </a:lnR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718"/>
                      </a:solidFill>
                      <a:prstDash val="solid"/>
                    </a:lnL>
                    <a:lnR w="9525">
                      <a:solidFill>
                        <a:srgbClr val="131718"/>
                      </a:solidFill>
                      <a:prstDash val="solid"/>
                    </a:lnR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</a:tr>
              <a:tr h="1367790">
                <a:tc gridSpan="2"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1180"/>
                        </a:spcBef>
                      </a:pPr>
                      <a:r>
                        <a:rPr dirty="0" sz="115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¿Cuál</a:t>
                      </a:r>
                      <a:r>
                        <a:rPr dirty="0" sz="1150" spc="-3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5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es</a:t>
                      </a:r>
                      <a:r>
                        <a:rPr dirty="0" sz="1150" spc="-3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5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el</a:t>
                      </a:r>
                      <a:r>
                        <a:rPr dirty="0" sz="1150" spc="-3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50" spc="-1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problema?</a:t>
                      </a:r>
                      <a:r>
                        <a:rPr dirty="0" sz="1150" spc="-3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5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Redáctalo</a:t>
                      </a:r>
                      <a:r>
                        <a:rPr dirty="0" sz="1150" spc="-3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5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desde</a:t>
                      </a:r>
                      <a:r>
                        <a:rPr dirty="0" sz="1150" spc="-3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5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la</a:t>
                      </a:r>
                      <a:r>
                        <a:rPr dirty="0" sz="1150" spc="-3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50" spc="-1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perspectiva</a:t>
                      </a:r>
                      <a:r>
                        <a:rPr dirty="0" sz="1150" spc="-3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5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del</a:t>
                      </a:r>
                      <a:r>
                        <a:rPr dirty="0" sz="1150" spc="-3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50" spc="-1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cliente</a:t>
                      </a:r>
                      <a:endParaRPr sz="1150">
                        <a:latin typeface="Suisse Int'l"/>
                        <a:cs typeface="Suisse Int'l"/>
                      </a:endParaRPr>
                    </a:p>
                  </a:txBody>
                  <a:tcPr marL="0" marR="0" marB="0" marT="149860">
                    <a:lnL w="9525">
                      <a:solidFill>
                        <a:srgbClr val="131718"/>
                      </a:solidFill>
                      <a:prstDash val="solid"/>
                    </a:lnL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 marR="635">
                        <a:lnSpc>
                          <a:spcPct val="100000"/>
                        </a:lnSpc>
                      </a:pPr>
                      <a:r>
                        <a:rPr dirty="0" sz="1100" spc="-10">
                          <a:solidFill>
                            <a:srgbClr val="010205"/>
                          </a:solidFill>
                          <a:latin typeface="Suisse Int'l Book"/>
                          <a:cs typeface="Suisse Int'l Book"/>
                        </a:rPr>
                        <a:t>Problema</a:t>
                      </a:r>
                      <a:endParaRPr sz="1100">
                        <a:latin typeface="Suisse Int'l Book"/>
                        <a:cs typeface="Suisse Int'l Book"/>
                      </a:endParaRPr>
                    </a:p>
                  </a:txBody>
                  <a:tcPr marL="0" marR="0" marB="0" marT="0"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  <a:solidFill>
                      <a:srgbClr val="131718">
                        <a:alpha val="299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131718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718"/>
                      </a:solidFill>
                      <a:prstDash val="solid"/>
                    </a:lnL>
                    <a:lnR w="9525">
                      <a:solidFill>
                        <a:srgbClr val="131718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718"/>
                      </a:solidFill>
                      <a:prstDash val="solid"/>
                    </a:lnL>
                    <a:lnR w="9525">
                      <a:solidFill>
                        <a:srgbClr val="131718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718"/>
                      </a:solidFill>
                      <a:prstDash val="solid"/>
                    </a:lnL>
                    <a:lnR w="9525">
                      <a:solidFill>
                        <a:srgbClr val="131718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718"/>
                      </a:solidFill>
                      <a:prstDash val="solid"/>
                    </a:lnL>
                    <a:lnR w="9525">
                      <a:solidFill>
                        <a:srgbClr val="131718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</a:tr>
              <a:tr h="1395730">
                <a:tc gridSpan="2"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1280"/>
                        </a:spcBef>
                      </a:pPr>
                      <a:r>
                        <a:rPr dirty="0" sz="115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Define</a:t>
                      </a:r>
                      <a:r>
                        <a:rPr dirty="0" sz="1150" spc="-3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5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la</a:t>
                      </a:r>
                      <a:r>
                        <a:rPr dirty="0" sz="1150" spc="-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50" spc="-1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solución,</a:t>
                      </a:r>
                      <a:r>
                        <a:rPr dirty="0" sz="1150" spc="-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5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solo</a:t>
                      </a:r>
                      <a:r>
                        <a:rPr dirty="0" sz="1150" spc="-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5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después</a:t>
                      </a:r>
                      <a:r>
                        <a:rPr dirty="0" sz="1150" spc="-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5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de</a:t>
                      </a:r>
                      <a:r>
                        <a:rPr dirty="0" sz="1150" spc="-3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50" spc="-1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validar</a:t>
                      </a:r>
                      <a:r>
                        <a:rPr dirty="0" sz="1150" spc="-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5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si</a:t>
                      </a:r>
                      <a:r>
                        <a:rPr dirty="0" sz="1150" spc="-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5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es</a:t>
                      </a:r>
                      <a:r>
                        <a:rPr dirty="0" sz="1150" spc="-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5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un</a:t>
                      </a:r>
                      <a:r>
                        <a:rPr dirty="0" sz="1150" spc="-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50" spc="-1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problema</a:t>
                      </a:r>
                      <a:r>
                        <a:rPr dirty="0" sz="1150" spc="-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5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que</a:t>
                      </a:r>
                      <a:r>
                        <a:rPr dirty="0" sz="1150" spc="-3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50" spc="-1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vale</a:t>
                      </a:r>
                      <a:r>
                        <a:rPr dirty="0" sz="1150" spc="-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5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la</a:t>
                      </a:r>
                      <a:r>
                        <a:rPr dirty="0" sz="1150" spc="-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5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pena</a:t>
                      </a:r>
                      <a:r>
                        <a:rPr dirty="0" sz="1150" spc="-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50" spc="-1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resolver</a:t>
                      </a:r>
                      <a:endParaRPr sz="1150">
                        <a:latin typeface="Suisse Int'l"/>
                        <a:cs typeface="Suisse Int'l"/>
                      </a:endParaRPr>
                    </a:p>
                  </a:txBody>
                  <a:tcPr marL="0" marR="0" marB="0" marT="162560">
                    <a:lnL w="9525">
                      <a:solidFill>
                        <a:srgbClr val="131718"/>
                      </a:solidFill>
                      <a:prstDash val="solid"/>
                    </a:lnL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1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 marR="635">
                        <a:lnSpc>
                          <a:spcPct val="100000"/>
                        </a:lnSpc>
                      </a:pPr>
                      <a:r>
                        <a:rPr dirty="0" sz="1100" spc="-10">
                          <a:solidFill>
                            <a:srgbClr val="010205"/>
                          </a:solidFill>
                          <a:latin typeface="Suisse Int'l Book"/>
                          <a:cs typeface="Suisse Int'l Book"/>
                        </a:rPr>
                        <a:t>Solución</a:t>
                      </a:r>
                      <a:endParaRPr sz="1100">
                        <a:latin typeface="Suisse Int'l Book"/>
                        <a:cs typeface="Suisse Int'l Book"/>
                      </a:endParaRPr>
                    </a:p>
                  </a:txBody>
                  <a:tcPr marL="0" marR="0" marB="0" marT="0"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  <a:solidFill>
                      <a:srgbClr val="131718">
                        <a:alpha val="299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131718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  <a:solidFill>
                      <a:srgbClr val="131718">
                        <a:alpha val="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718"/>
                      </a:solidFill>
                      <a:prstDash val="solid"/>
                    </a:lnL>
                    <a:lnR w="9525">
                      <a:solidFill>
                        <a:srgbClr val="131718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718"/>
                      </a:solidFill>
                      <a:prstDash val="solid"/>
                    </a:lnL>
                    <a:lnR w="9525">
                      <a:solidFill>
                        <a:srgbClr val="131718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718"/>
                      </a:solidFill>
                      <a:prstDash val="solid"/>
                    </a:lnL>
                    <a:lnR w="9525">
                      <a:solidFill>
                        <a:srgbClr val="131718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718"/>
                      </a:solidFill>
                      <a:prstDash val="solid"/>
                    </a:lnL>
                    <a:lnR w="9525">
                      <a:solidFill>
                        <a:srgbClr val="131718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</a:tr>
              <a:tr h="1367790">
                <a:tc gridSpan="2"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1280"/>
                        </a:spcBef>
                      </a:pPr>
                      <a:r>
                        <a:rPr dirty="0" sz="1150" spc="-1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Enlista</a:t>
                      </a:r>
                      <a:r>
                        <a:rPr dirty="0" sz="1150" spc="-2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5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los</a:t>
                      </a:r>
                      <a:r>
                        <a:rPr dirty="0" sz="1150" spc="-2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50" spc="-1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supuestos</a:t>
                      </a:r>
                      <a:r>
                        <a:rPr dirty="0" sz="1150" spc="-1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5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que</a:t>
                      </a:r>
                      <a:r>
                        <a:rPr dirty="0" sz="1150" spc="-2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5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deben</a:t>
                      </a:r>
                      <a:r>
                        <a:rPr dirty="0" sz="1150" spc="-1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50" spc="-1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cumplirse</a:t>
                      </a:r>
                      <a:r>
                        <a:rPr dirty="0" sz="1150" spc="-2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5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para</a:t>
                      </a:r>
                      <a:r>
                        <a:rPr dirty="0" sz="1150" spc="-2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5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que</a:t>
                      </a:r>
                      <a:r>
                        <a:rPr dirty="0" sz="1150" spc="-1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5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la</a:t>
                      </a:r>
                      <a:r>
                        <a:rPr dirty="0" sz="1150" spc="-2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50" spc="-1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hipótesis</a:t>
                      </a:r>
                      <a:r>
                        <a:rPr dirty="0" sz="1150" spc="-1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5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sea</a:t>
                      </a:r>
                      <a:r>
                        <a:rPr dirty="0" sz="1150" spc="-2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50" spc="-1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válida</a:t>
                      </a:r>
                      <a:endParaRPr sz="1150">
                        <a:latin typeface="Suisse Int'l"/>
                        <a:cs typeface="Suisse Int'l"/>
                      </a:endParaRPr>
                    </a:p>
                  </a:txBody>
                  <a:tcPr marL="0" marR="0" marB="0" marT="162560">
                    <a:lnL w="9525">
                      <a:solidFill>
                        <a:srgbClr val="131718"/>
                      </a:solidFill>
                      <a:prstDash val="solid"/>
                    </a:lnL>
                    <a:lnT w="9525">
                      <a:solidFill>
                        <a:srgbClr val="131718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9220" marR="109855" indent="130810">
                        <a:lnSpc>
                          <a:spcPct val="103600"/>
                        </a:lnSpc>
                      </a:pPr>
                      <a:r>
                        <a:rPr dirty="0" sz="1100" spc="-10">
                          <a:solidFill>
                            <a:srgbClr val="010205"/>
                          </a:solidFill>
                          <a:latin typeface="Suisse Int'l Book"/>
                          <a:cs typeface="Suisse Int'l Book"/>
                        </a:rPr>
                        <a:t>Supuesto </a:t>
                      </a:r>
                      <a:r>
                        <a:rPr dirty="0" sz="1100">
                          <a:solidFill>
                            <a:srgbClr val="010205"/>
                          </a:solidFill>
                          <a:latin typeface="Suisse Int'l Book"/>
                          <a:cs typeface="Suisse Int'l Book"/>
                        </a:rPr>
                        <a:t>más</a:t>
                      </a:r>
                      <a:r>
                        <a:rPr dirty="0" sz="1100" spc="70">
                          <a:solidFill>
                            <a:srgbClr val="010205"/>
                          </a:solidFill>
                          <a:latin typeface="Suisse Int'l Book"/>
                          <a:cs typeface="Suisse Int'l Book"/>
                        </a:rPr>
                        <a:t> </a:t>
                      </a:r>
                      <a:r>
                        <a:rPr dirty="0" sz="1100" spc="-10">
                          <a:solidFill>
                            <a:srgbClr val="010205"/>
                          </a:solidFill>
                          <a:latin typeface="Suisse Int'l Book"/>
                          <a:cs typeface="Suisse Int'l Book"/>
                        </a:rPr>
                        <a:t>riesgoso</a:t>
                      </a:r>
                      <a:endParaRPr sz="1100">
                        <a:latin typeface="Suisse Int'l Book"/>
                        <a:cs typeface="Suisse Int'l Book"/>
                      </a:endParaRPr>
                    </a:p>
                  </a:txBody>
                  <a:tcPr marL="0" marR="0" marB="0" marT="0">
                    <a:lnT w="9525">
                      <a:solidFill>
                        <a:srgbClr val="131718"/>
                      </a:solidFill>
                      <a:prstDash val="solid"/>
                    </a:lnT>
                    <a:solidFill>
                      <a:srgbClr val="131718">
                        <a:alpha val="299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131718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718"/>
                      </a:solidFill>
                      <a:prstDash val="solid"/>
                    </a:lnL>
                    <a:lnR w="9525">
                      <a:solidFill>
                        <a:srgbClr val="131718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718"/>
                      </a:solidFill>
                      <a:prstDash val="solid"/>
                    </a:lnL>
                    <a:lnR w="9525">
                      <a:solidFill>
                        <a:srgbClr val="131718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718"/>
                      </a:solidFill>
                      <a:prstDash val="solid"/>
                    </a:lnL>
                    <a:lnR w="9525">
                      <a:solidFill>
                        <a:srgbClr val="131718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718"/>
                      </a:solidFill>
                      <a:prstDash val="solid"/>
                    </a:lnL>
                    <a:lnR w="9525">
                      <a:solidFill>
                        <a:srgbClr val="131718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</a:tcPr>
                </a:tc>
              </a:tr>
              <a:tr h="549275">
                <a:tc gridSpan="8">
                  <a:txBody>
                    <a:bodyPr/>
                    <a:lstStyle/>
                    <a:p>
                      <a:pPr marL="126364"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r>
                        <a:rPr dirty="0" sz="150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¿Necesitas</a:t>
                      </a:r>
                      <a:r>
                        <a:rPr dirty="0" sz="1500" spc="-3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50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ayuda?</a:t>
                      </a:r>
                      <a:r>
                        <a:rPr dirty="0" sz="1500" spc="-25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50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Utiliza</a:t>
                      </a:r>
                      <a:r>
                        <a:rPr dirty="0" sz="1500" spc="-25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50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estas</a:t>
                      </a:r>
                      <a:r>
                        <a:rPr dirty="0" sz="1500" spc="-25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50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oraciones</a:t>
                      </a:r>
                      <a:r>
                        <a:rPr dirty="0" sz="1500" spc="-25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50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para</a:t>
                      </a:r>
                      <a:r>
                        <a:rPr dirty="0" sz="1500" spc="-25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50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ayudarte</a:t>
                      </a:r>
                      <a:r>
                        <a:rPr dirty="0" sz="1500" spc="-25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50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a</a:t>
                      </a:r>
                      <a:r>
                        <a:rPr dirty="0" sz="1500" spc="-25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50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construir</a:t>
                      </a:r>
                      <a:r>
                        <a:rPr dirty="0" sz="1500" spc="-25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50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tu</a:t>
                      </a:r>
                      <a:r>
                        <a:rPr dirty="0" sz="1500" spc="-25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500" spc="-1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experimento.</a:t>
                      </a:r>
                      <a:endParaRPr sz="1500">
                        <a:latin typeface="Suisse Int'l Medium"/>
                        <a:cs typeface="Suisse Int'l Medium"/>
                      </a:endParaRPr>
                    </a:p>
                  </a:txBody>
                  <a:tcPr marL="0" marR="0" marB="0" marT="141605">
                    <a:lnL w="9525">
                      <a:solidFill>
                        <a:srgbClr val="131718"/>
                      </a:solidFill>
                      <a:prstDash val="solid"/>
                    </a:lnL>
                    <a:lnR w="9525">
                      <a:solidFill>
                        <a:srgbClr val="131718"/>
                      </a:solidFill>
                      <a:prstDash val="solid"/>
                    </a:lnR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383665">
                <a:tc>
                  <a:txBody>
                    <a:bodyPr/>
                    <a:lstStyle/>
                    <a:p>
                      <a:pPr marL="105410" marR="1700530">
                        <a:lnSpc>
                          <a:spcPct val="117500"/>
                        </a:lnSpc>
                        <a:spcBef>
                          <a:spcPts val="1195"/>
                        </a:spcBef>
                      </a:pPr>
                      <a:r>
                        <a:rPr dirty="0" sz="1100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Para</a:t>
                      </a:r>
                      <a:r>
                        <a:rPr dirty="0" sz="1100" spc="20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formar</a:t>
                      </a:r>
                      <a:r>
                        <a:rPr dirty="0" sz="1100" spc="20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una</a:t>
                      </a:r>
                      <a:r>
                        <a:rPr dirty="0" sz="1100" spc="25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hipótesis</a:t>
                      </a:r>
                      <a:r>
                        <a:rPr dirty="0" sz="1100" spc="20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cliente</a:t>
                      </a:r>
                      <a:r>
                        <a:rPr dirty="0" sz="1100" spc="25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/</a:t>
                      </a:r>
                      <a:r>
                        <a:rPr dirty="0" sz="1100" spc="20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problema: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Creo</a:t>
                      </a:r>
                      <a:r>
                        <a:rPr dirty="0" sz="1100" spc="1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que</a:t>
                      </a:r>
                      <a:r>
                        <a:rPr dirty="0" sz="1100" spc="2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mi</a:t>
                      </a:r>
                      <a:r>
                        <a:rPr dirty="0" sz="1100" spc="2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cliente</a:t>
                      </a:r>
                      <a:r>
                        <a:rPr dirty="0" sz="1100" spc="2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tiene</a:t>
                      </a:r>
                      <a:r>
                        <a:rPr dirty="0" sz="1100" spc="2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un</a:t>
                      </a:r>
                      <a:r>
                        <a:rPr dirty="0" sz="1100" spc="2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problema</a:t>
                      </a:r>
                      <a:r>
                        <a:rPr dirty="0" sz="1100" spc="2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para</a:t>
                      </a:r>
                      <a:r>
                        <a:rPr dirty="0" sz="1100" spc="2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 spc="-1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lograr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este</a:t>
                      </a:r>
                      <a:r>
                        <a:rPr dirty="0" sz="1100" spc="1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 spc="-1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objetivo.</a:t>
                      </a:r>
                      <a:endParaRPr sz="1100">
                        <a:latin typeface="Suisse Int'l"/>
                        <a:cs typeface="Suisse Int'l"/>
                      </a:endParaRPr>
                    </a:p>
                  </a:txBody>
                  <a:tcPr marL="0" marR="0" marB="0" marT="151765">
                    <a:lnL w="9525">
                      <a:solidFill>
                        <a:srgbClr val="131718"/>
                      </a:solidFill>
                      <a:prstDash val="solid"/>
                    </a:lnL>
                    <a:lnR w="9525">
                      <a:solidFill>
                        <a:srgbClr val="131718"/>
                      </a:solidFill>
                      <a:prstDash val="solid"/>
                    </a:lnR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892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Para</a:t>
                      </a:r>
                      <a:r>
                        <a:rPr dirty="0" sz="1100" spc="20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formar</a:t>
                      </a:r>
                      <a:r>
                        <a:rPr dirty="0" sz="1100" spc="25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una</a:t>
                      </a:r>
                      <a:r>
                        <a:rPr dirty="0" sz="1100" spc="25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hipótesis</a:t>
                      </a:r>
                      <a:r>
                        <a:rPr dirty="0" sz="1100" spc="25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problema</a:t>
                      </a:r>
                      <a:r>
                        <a:rPr dirty="0" sz="1100" spc="25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/</a:t>
                      </a:r>
                      <a:r>
                        <a:rPr dirty="0" sz="1100" spc="25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solución:</a:t>
                      </a:r>
                      <a:endParaRPr sz="1100">
                        <a:latin typeface="Suisse Int'l"/>
                        <a:cs typeface="Suisse Int'l"/>
                      </a:endParaRPr>
                    </a:p>
                    <a:p>
                      <a:pPr marL="189230" marR="2353310">
                        <a:lnSpc>
                          <a:spcPct val="117500"/>
                        </a:lnSpc>
                      </a:pP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Creo</a:t>
                      </a:r>
                      <a:r>
                        <a:rPr dirty="0" sz="1100" spc="2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que</a:t>
                      </a:r>
                      <a:r>
                        <a:rPr dirty="0" sz="1100" spc="2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esta</a:t>
                      </a:r>
                      <a:r>
                        <a:rPr dirty="0" sz="1100" spc="1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solución</a:t>
                      </a:r>
                      <a:r>
                        <a:rPr dirty="0" sz="1100" spc="2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resultará</a:t>
                      </a:r>
                      <a:r>
                        <a:rPr dirty="0" sz="1100" spc="2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en</a:t>
                      </a:r>
                      <a:r>
                        <a:rPr dirty="0" sz="1100" spc="2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 spc="-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un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resultado</a:t>
                      </a:r>
                      <a:r>
                        <a:rPr dirty="0" sz="1100" spc="3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 spc="-1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cuantificable.</a:t>
                      </a:r>
                      <a:endParaRPr sz="1100">
                        <a:latin typeface="Suisse Int'l"/>
                        <a:cs typeface="Suisse Int'l"/>
                      </a:endParaRPr>
                    </a:p>
                  </a:txBody>
                  <a:tcPr marL="0" marR="0" marB="0" marT="45085">
                    <a:lnL w="9525">
                      <a:solidFill>
                        <a:srgbClr val="131718"/>
                      </a:solidFill>
                      <a:prstDash val="solid"/>
                    </a:lnL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 marL="220979" marR="222250">
                        <a:lnSpc>
                          <a:spcPct val="1036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solidFill>
                            <a:srgbClr val="010205"/>
                          </a:solidFill>
                          <a:latin typeface="Suisse Int'l Book"/>
                          <a:cs typeface="Suisse Int'l Book"/>
                        </a:rPr>
                        <a:t>Método</a:t>
                      </a:r>
                      <a:r>
                        <a:rPr dirty="0" sz="1100" spc="120">
                          <a:solidFill>
                            <a:srgbClr val="010205"/>
                          </a:solidFill>
                          <a:latin typeface="Suisse Int'l Book"/>
                          <a:cs typeface="Suisse Int'l Book"/>
                        </a:rPr>
                        <a:t> </a:t>
                      </a:r>
                      <a:r>
                        <a:rPr dirty="0" sz="1100" spc="-50">
                          <a:solidFill>
                            <a:srgbClr val="010205"/>
                          </a:solidFill>
                          <a:latin typeface="Suisse Int'l Book"/>
                          <a:cs typeface="Suisse Int'l Book"/>
                        </a:rPr>
                        <a:t>y </a:t>
                      </a:r>
                      <a:r>
                        <a:rPr dirty="0" sz="1100">
                          <a:solidFill>
                            <a:srgbClr val="010205"/>
                          </a:solidFill>
                          <a:latin typeface="Suisse Int'l Book"/>
                          <a:cs typeface="Suisse Int'l Book"/>
                        </a:rPr>
                        <a:t>criterio</a:t>
                      </a:r>
                      <a:r>
                        <a:rPr dirty="0" sz="1100" spc="145">
                          <a:solidFill>
                            <a:srgbClr val="010205"/>
                          </a:solidFill>
                          <a:latin typeface="Suisse Int'l Book"/>
                          <a:cs typeface="Suisse Int'l Book"/>
                        </a:rPr>
                        <a:t> </a:t>
                      </a:r>
                      <a:r>
                        <a:rPr dirty="0" sz="1100" spc="-25">
                          <a:solidFill>
                            <a:srgbClr val="010205"/>
                          </a:solidFill>
                          <a:latin typeface="Suisse Int'l Book"/>
                          <a:cs typeface="Suisse Int'l Book"/>
                        </a:rPr>
                        <a:t>de </a:t>
                      </a:r>
                      <a:r>
                        <a:rPr dirty="0" sz="1100" spc="-10">
                          <a:solidFill>
                            <a:srgbClr val="010205"/>
                          </a:solidFill>
                          <a:latin typeface="Suisse Int'l Book"/>
                          <a:cs typeface="Suisse Int'l Book"/>
                        </a:rPr>
                        <a:t>éxito</a:t>
                      </a:r>
                      <a:endParaRPr sz="1100">
                        <a:latin typeface="Suisse Int'l Book"/>
                        <a:cs typeface="Suisse Int'l Book"/>
                      </a:endParaRPr>
                    </a:p>
                  </a:txBody>
                  <a:tcPr marL="0" marR="0" marB="0" marT="0">
                    <a:lnB w="9525">
                      <a:solidFill>
                        <a:srgbClr val="131718"/>
                      </a:solidFill>
                      <a:prstDash val="solid"/>
                    </a:lnB>
                    <a:solidFill>
                      <a:srgbClr val="131718">
                        <a:alpha val="299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131718"/>
                      </a:solidFill>
                      <a:prstDash val="solid"/>
                    </a:lnR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718"/>
                      </a:solidFill>
                      <a:prstDash val="solid"/>
                    </a:lnL>
                    <a:lnR w="9525">
                      <a:solidFill>
                        <a:srgbClr val="131718"/>
                      </a:solidFill>
                      <a:prstDash val="solid"/>
                    </a:lnR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718"/>
                      </a:solidFill>
                      <a:prstDash val="solid"/>
                    </a:lnL>
                    <a:lnR w="9525">
                      <a:solidFill>
                        <a:srgbClr val="131718"/>
                      </a:solidFill>
                      <a:prstDash val="solid"/>
                    </a:lnR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718"/>
                      </a:solidFill>
                      <a:prstDash val="solid"/>
                    </a:lnL>
                    <a:lnR w="9525">
                      <a:solidFill>
                        <a:srgbClr val="131718"/>
                      </a:solidFill>
                      <a:prstDash val="solid"/>
                    </a:lnR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718"/>
                      </a:solidFill>
                      <a:prstDash val="solid"/>
                    </a:lnL>
                    <a:lnR w="9525">
                      <a:solidFill>
                        <a:srgbClr val="131718"/>
                      </a:solidFill>
                      <a:prstDash val="solid"/>
                    </a:lnR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</a:tr>
              <a:tr h="13696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5410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Para</a:t>
                      </a:r>
                      <a:r>
                        <a:rPr dirty="0" sz="1100" spc="10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formular</a:t>
                      </a:r>
                      <a:r>
                        <a:rPr dirty="0" sz="1100" spc="10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los</a:t>
                      </a:r>
                      <a:r>
                        <a:rPr dirty="0" sz="1100" spc="15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supuestos:</a:t>
                      </a:r>
                      <a:endParaRPr sz="1100">
                        <a:latin typeface="Suisse Int'l"/>
                        <a:cs typeface="Suisse Int'l"/>
                      </a:endParaRPr>
                    </a:p>
                    <a:p>
                      <a:pPr marL="105410" marR="2578735">
                        <a:lnSpc>
                          <a:spcPct val="117500"/>
                        </a:lnSpc>
                      </a:pP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Para que</a:t>
                      </a:r>
                      <a:r>
                        <a:rPr dirty="0" sz="1100" spc="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la</a:t>
                      </a:r>
                      <a:r>
                        <a:rPr dirty="0" sz="1100" spc="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hipótesis sea</a:t>
                      </a:r>
                      <a:r>
                        <a:rPr dirty="0" sz="1100" spc="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 spc="-1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verdadera,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el</a:t>
                      </a:r>
                      <a:r>
                        <a:rPr dirty="0" sz="1100" spc="2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supuesto</a:t>
                      </a:r>
                      <a:r>
                        <a:rPr dirty="0" sz="1100" spc="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debe</a:t>
                      </a:r>
                      <a:r>
                        <a:rPr dirty="0" sz="1100" spc="2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ser</a:t>
                      </a:r>
                      <a:r>
                        <a:rPr dirty="0" sz="1100" spc="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 spc="-1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verdad.</a:t>
                      </a:r>
                      <a:endParaRPr sz="1100">
                        <a:latin typeface="Suisse Int'l"/>
                        <a:cs typeface="Suisse Int'l"/>
                      </a:endParaRPr>
                    </a:p>
                  </a:txBody>
                  <a:tcPr marL="0" marR="0" marB="0" marT="19050">
                    <a:lnL w="9525">
                      <a:solidFill>
                        <a:srgbClr val="131718"/>
                      </a:solidFill>
                      <a:prstDash val="solid"/>
                    </a:lnL>
                    <a:lnR w="9525">
                      <a:solidFill>
                        <a:srgbClr val="131718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89230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Para</a:t>
                      </a:r>
                      <a:r>
                        <a:rPr dirty="0" sz="1100" spc="25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identificar</a:t>
                      </a:r>
                      <a:r>
                        <a:rPr dirty="0" sz="1100" spc="30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un</a:t>
                      </a:r>
                      <a:r>
                        <a:rPr dirty="0" sz="1100" spc="25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supuesto</a:t>
                      </a:r>
                      <a:r>
                        <a:rPr dirty="0" sz="1100" spc="30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más</a:t>
                      </a:r>
                      <a:r>
                        <a:rPr dirty="0" sz="1100" spc="30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riesgoso:</a:t>
                      </a:r>
                      <a:endParaRPr sz="1100">
                        <a:latin typeface="Suisse Int'l"/>
                        <a:cs typeface="Suisse Int'l"/>
                      </a:endParaRPr>
                    </a:p>
                    <a:p>
                      <a:pPr marL="18923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La</a:t>
                      </a:r>
                      <a:r>
                        <a:rPr dirty="0" sz="1100" spc="2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hipótesis</a:t>
                      </a:r>
                      <a:r>
                        <a:rPr dirty="0" sz="1100" spc="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con</a:t>
                      </a:r>
                      <a:r>
                        <a:rPr dirty="0" sz="1100" spc="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la</a:t>
                      </a:r>
                      <a:r>
                        <a:rPr dirty="0" sz="1100" spc="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menor</a:t>
                      </a:r>
                      <a:r>
                        <a:rPr dirty="0" sz="1100" spc="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cantidad</a:t>
                      </a:r>
                      <a:r>
                        <a:rPr dirty="0" sz="1100" spc="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de</a:t>
                      </a:r>
                      <a:r>
                        <a:rPr dirty="0" sz="1100" spc="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 spc="-2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datos</a:t>
                      </a:r>
                      <a:endParaRPr sz="1100">
                        <a:latin typeface="Suisse Int'l"/>
                        <a:cs typeface="Suisse Int'l"/>
                      </a:endParaRPr>
                    </a:p>
                    <a:p>
                      <a:pPr marL="18923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y</a:t>
                      </a:r>
                      <a:r>
                        <a:rPr dirty="0" sz="1100" spc="1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la</a:t>
                      </a:r>
                      <a:r>
                        <a:rPr dirty="0" sz="1100" spc="1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clave</a:t>
                      </a:r>
                      <a:r>
                        <a:rPr dirty="0" sz="1100" spc="1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para</a:t>
                      </a:r>
                      <a:r>
                        <a:rPr dirty="0" sz="1100" spc="1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la</a:t>
                      </a:r>
                      <a:r>
                        <a:rPr dirty="0" sz="1100" spc="1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viabilidad</a:t>
                      </a:r>
                      <a:r>
                        <a:rPr dirty="0" sz="1100" spc="1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de</a:t>
                      </a:r>
                      <a:r>
                        <a:rPr dirty="0" sz="1100" spc="1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mi</a:t>
                      </a:r>
                      <a:r>
                        <a:rPr dirty="0" sz="1100" spc="1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hipótesis</a:t>
                      </a:r>
                      <a:r>
                        <a:rPr dirty="0" sz="1100" spc="1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 spc="-1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son...</a:t>
                      </a:r>
                      <a:endParaRPr sz="1100">
                        <a:latin typeface="Suisse Int'l"/>
                        <a:cs typeface="Suisse Int'l"/>
                      </a:endParaRPr>
                    </a:p>
                  </a:txBody>
                  <a:tcPr marL="0" marR="0" marB="0" marT="23495">
                    <a:lnL w="9525">
                      <a:solidFill>
                        <a:srgbClr val="131718"/>
                      </a:solidFill>
                      <a:prstDash val="solid"/>
                    </a:lnL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76225" marR="170815" indent="-106680">
                        <a:lnSpc>
                          <a:spcPct val="103600"/>
                        </a:lnSpc>
                      </a:pPr>
                      <a:r>
                        <a:rPr dirty="0" sz="1100">
                          <a:solidFill>
                            <a:srgbClr val="010205"/>
                          </a:solidFill>
                          <a:latin typeface="Suisse Int'l Book"/>
                          <a:cs typeface="Suisse Int'l Book"/>
                        </a:rPr>
                        <a:t>Resultado</a:t>
                      </a:r>
                      <a:r>
                        <a:rPr dirty="0" sz="1100" spc="145">
                          <a:solidFill>
                            <a:srgbClr val="010205"/>
                          </a:solidFill>
                          <a:latin typeface="Suisse Int'l Book"/>
                          <a:cs typeface="Suisse Int'l Book"/>
                        </a:rPr>
                        <a:t> </a:t>
                      </a:r>
                      <a:r>
                        <a:rPr dirty="0" sz="1100" spc="-50">
                          <a:solidFill>
                            <a:srgbClr val="010205"/>
                          </a:solidFill>
                          <a:latin typeface="Suisse Int'l Book"/>
                          <a:cs typeface="Suisse Int'l Book"/>
                        </a:rPr>
                        <a:t>y </a:t>
                      </a:r>
                      <a:r>
                        <a:rPr dirty="0" sz="1100" spc="-10">
                          <a:solidFill>
                            <a:srgbClr val="010205"/>
                          </a:solidFill>
                          <a:latin typeface="Suisse Int'l Book"/>
                          <a:cs typeface="Suisse Int'l Book"/>
                        </a:rPr>
                        <a:t>decisión</a:t>
                      </a:r>
                      <a:endParaRPr sz="1100">
                        <a:latin typeface="Suisse Int'l Book"/>
                        <a:cs typeface="Suisse Int'l Book"/>
                      </a:endParaRPr>
                    </a:p>
                  </a:txBody>
                  <a:tcPr marL="0" marR="0" marB="0" marT="0"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  <a:solidFill>
                      <a:srgbClr val="131718">
                        <a:alpha val="299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131718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718"/>
                      </a:solidFill>
                      <a:prstDash val="solid"/>
                    </a:lnL>
                    <a:lnR w="9525">
                      <a:solidFill>
                        <a:srgbClr val="131718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718"/>
                      </a:solidFill>
                      <a:prstDash val="solid"/>
                    </a:lnL>
                    <a:lnR w="9525">
                      <a:solidFill>
                        <a:srgbClr val="131718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718"/>
                      </a:solidFill>
                      <a:prstDash val="solid"/>
                    </a:lnL>
                    <a:lnR w="9525">
                      <a:solidFill>
                        <a:srgbClr val="131718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718"/>
                      </a:solidFill>
                      <a:prstDash val="solid"/>
                    </a:lnL>
                    <a:lnR w="9525">
                      <a:solidFill>
                        <a:srgbClr val="131718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</a:tr>
              <a:tr h="1358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5410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Determina</a:t>
                      </a:r>
                      <a:r>
                        <a:rPr dirty="0" sz="1100" spc="20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cómo</a:t>
                      </a:r>
                      <a:r>
                        <a:rPr dirty="0" sz="1100" spc="25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vas</a:t>
                      </a:r>
                      <a:r>
                        <a:rPr dirty="0" sz="1100" spc="25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a</a:t>
                      </a:r>
                      <a:r>
                        <a:rPr dirty="0" sz="1100" spc="25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probarlo:</a:t>
                      </a:r>
                      <a:endParaRPr sz="1100">
                        <a:latin typeface="Suisse Int'l"/>
                        <a:cs typeface="Suisse Int'l"/>
                      </a:endParaRPr>
                    </a:p>
                    <a:p>
                      <a:pPr marL="10541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La</a:t>
                      </a:r>
                      <a:r>
                        <a:rPr dirty="0" sz="1100" spc="2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manera</a:t>
                      </a:r>
                      <a:r>
                        <a:rPr dirty="0" sz="1100" spc="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más</a:t>
                      </a:r>
                      <a:r>
                        <a:rPr dirty="0" sz="1100" spc="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económica</a:t>
                      </a:r>
                      <a:r>
                        <a:rPr dirty="0" sz="1100" spc="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de</a:t>
                      </a:r>
                      <a:r>
                        <a:rPr dirty="0" sz="1100" spc="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probar</a:t>
                      </a:r>
                      <a:r>
                        <a:rPr dirty="0" sz="1100" spc="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mi</a:t>
                      </a:r>
                      <a:r>
                        <a:rPr dirty="0" sz="1100" spc="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hipótesis</a:t>
                      </a:r>
                      <a:r>
                        <a:rPr dirty="0" sz="1100" spc="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 spc="-1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es...</a:t>
                      </a:r>
                      <a:endParaRPr sz="1100">
                        <a:latin typeface="Suisse Int'l"/>
                        <a:cs typeface="Suisse Int'l"/>
                      </a:endParaRPr>
                    </a:p>
                  </a:txBody>
                  <a:tcPr marL="0" marR="0" marB="0" marT="34290">
                    <a:lnL w="9525">
                      <a:solidFill>
                        <a:srgbClr val="131718"/>
                      </a:solidFill>
                      <a:prstDash val="solid"/>
                    </a:lnL>
                    <a:lnR w="9525">
                      <a:solidFill>
                        <a:srgbClr val="131718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89230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Determina</a:t>
                      </a:r>
                      <a:r>
                        <a:rPr dirty="0" sz="1100" spc="20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el</a:t>
                      </a:r>
                      <a:r>
                        <a:rPr dirty="0" sz="1100" spc="25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criterio</a:t>
                      </a:r>
                      <a:r>
                        <a:rPr dirty="0" sz="1100" spc="20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para</a:t>
                      </a:r>
                      <a:r>
                        <a:rPr dirty="0" sz="1100" spc="25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el</a:t>
                      </a:r>
                      <a:r>
                        <a:rPr dirty="0" sz="1100" spc="25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éxito:</a:t>
                      </a:r>
                      <a:endParaRPr sz="1100">
                        <a:latin typeface="Suisse Int'l"/>
                        <a:cs typeface="Suisse Int'l"/>
                      </a:endParaRPr>
                    </a:p>
                    <a:p>
                      <a:pPr marL="189230" marR="2114550">
                        <a:lnSpc>
                          <a:spcPct val="117500"/>
                        </a:lnSpc>
                      </a:pP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Voy</a:t>
                      </a:r>
                      <a:r>
                        <a:rPr dirty="0" sz="1100" spc="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a</a:t>
                      </a:r>
                      <a:r>
                        <a:rPr dirty="0" sz="1100" spc="1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correr</a:t>
                      </a:r>
                      <a:r>
                        <a:rPr dirty="0" sz="1100" spc="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el</a:t>
                      </a:r>
                      <a:r>
                        <a:rPr dirty="0" sz="1100" spc="1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experimento</a:t>
                      </a:r>
                      <a:r>
                        <a:rPr dirty="0" sz="1100" spc="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con</a:t>
                      </a:r>
                      <a:r>
                        <a:rPr dirty="0" sz="1100" spc="1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#</a:t>
                      </a:r>
                      <a:r>
                        <a:rPr dirty="0" sz="1100" spc="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 spc="-1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clientes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y</a:t>
                      </a:r>
                      <a:r>
                        <a:rPr dirty="0" sz="1100" spc="1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espero</a:t>
                      </a:r>
                      <a:r>
                        <a:rPr dirty="0" sz="1100" spc="1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una</a:t>
                      </a:r>
                      <a:r>
                        <a:rPr dirty="0" sz="1100" spc="1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fuerte</a:t>
                      </a:r>
                      <a:r>
                        <a:rPr dirty="0" sz="1100" spc="1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señal</a:t>
                      </a:r>
                      <a:r>
                        <a:rPr dirty="0" sz="1100" spc="1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de</a:t>
                      </a:r>
                      <a:r>
                        <a:rPr dirty="0" sz="1100" spc="1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#</a:t>
                      </a:r>
                      <a:r>
                        <a:rPr dirty="0" sz="1100" spc="1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 spc="-1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clientes.</a:t>
                      </a:r>
                      <a:endParaRPr sz="1100">
                        <a:latin typeface="Suisse Int'l"/>
                        <a:cs typeface="Suisse Int'l"/>
                      </a:endParaRPr>
                    </a:p>
                  </a:txBody>
                  <a:tcPr marL="0" marR="0" marB="0" marT="49530">
                    <a:lnL w="9525">
                      <a:solidFill>
                        <a:srgbClr val="131718"/>
                      </a:solidFill>
                      <a:prstDash val="solid"/>
                    </a:lnL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 marR="635">
                        <a:lnSpc>
                          <a:spcPct val="100000"/>
                        </a:lnSpc>
                      </a:pPr>
                      <a:r>
                        <a:rPr dirty="0" sz="1100" spc="-10">
                          <a:solidFill>
                            <a:srgbClr val="010205"/>
                          </a:solidFill>
                          <a:latin typeface="Suisse Int'l Book"/>
                          <a:cs typeface="Suisse Int'l Book"/>
                        </a:rPr>
                        <a:t>Aprendizaje</a:t>
                      </a:r>
                      <a:endParaRPr sz="1100">
                        <a:latin typeface="Suisse Int'l Book"/>
                        <a:cs typeface="Suisse Int'l Book"/>
                      </a:endParaRPr>
                    </a:p>
                  </a:txBody>
                  <a:tcPr marL="0" marR="0" marB="0" marT="0"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  <a:solidFill>
                      <a:srgbClr val="131718">
                        <a:alpha val="299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131718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718"/>
                      </a:solidFill>
                      <a:prstDash val="solid"/>
                    </a:lnL>
                    <a:lnR w="9525">
                      <a:solidFill>
                        <a:srgbClr val="131718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718"/>
                      </a:solidFill>
                      <a:prstDash val="solid"/>
                    </a:lnL>
                    <a:lnR w="9525">
                      <a:solidFill>
                        <a:srgbClr val="131718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718"/>
                      </a:solidFill>
                      <a:prstDash val="solid"/>
                    </a:lnL>
                    <a:lnR w="9525">
                      <a:solidFill>
                        <a:srgbClr val="131718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718"/>
                      </a:solidFill>
                      <a:prstDash val="solid"/>
                    </a:lnL>
                    <a:lnR w="9525">
                      <a:solidFill>
                        <a:srgbClr val="131718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 descr=""/>
          <p:cNvSpPr/>
          <p:nvPr/>
        </p:nvSpPr>
        <p:spPr>
          <a:xfrm>
            <a:off x="12633198" y="1038200"/>
            <a:ext cx="66040" cy="127000"/>
          </a:xfrm>
          <a:custGeom>
            <a:avLst/>
            <a:gdLst/>
            <a:ahLst/>
            <a:cxnLst/>
            <a:rect l="l" t="t" r="r" b="b"/>
            <a:pathLst>
              <a:path w="66040" h="127000">
                <a:moveTo>
                  <a:pt x="0" y="0"/>
                </a:moveTo>
                <a:lnTo>
                  <a:pt x="0" y="126849"/>
                </a:lnTo>
                <a:lnTo>
                  <a:pt x="65887" y="6342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Tools Qualitas_Lean Systems</dc:title>
  <dcterms:created xsi:type="dcterms:W3CDTF">2025-05-23T23:48:07Z</dcterms:created>
  <dcterms:modified xsi:type="dcterms:W3CDTF">2025-05-23T23:48:07Z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2025-05-05T00:00:00Z</vt:filetime>
  </property>
  <property fmtid="{D5CDD505-2E9C-101B-9397-08002B2CF9AE}" pid="3" name="Creator">
    <vt:lpwstr>Adobe Illustrator 29.4 (Macintosh)</vt:lpwstr>
  </property>
  <property fmtid="{D5CDD505-2E9C-101B-9397-08002B2CF9AE}" pid="4" name="LastSaved">
    <vt:filetime>2025-05-23T00:00:00Z</vt:filetime>
  </property>
  <property fmtid="{D5CDD505-2E9C-101B-9397-08002B2CF9AE}" pid="5" name="Producer">
    <vt:lpwstr>Adobe PDF library 17.00</vt:lpwstr>
  </property>
</Properties>
</file>