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131718"/>
                </a:solidFill>
                <a:latin typeface="Suisse Int'l"/>
                <a:cs typeface="Suisse Int'l"/>
              </a:defRPr>
            </a:lvl1pPr>
          </a:lstStyle>
          <a:p>
            <a:pPr marL="12700">
              <a:lnSpc>
                <a:spcPts val="2010"/>
              </a:lnSpc>
            </a:pPr>
            <a:r>
              <a:rPr dirty="0" spc="-10"/>
              <a:t>ilab.net/</a:t>
            </a:r>
            <a:r>
              <a:rPr dirty="0" spc="-10">
                <a:latin typeface="Suisse Int'l Medium"/>
                <a:cs typeface="Suisse Int'l Medium"/>
              </a:rPr>
              <a:t>itools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131718"/>
                </a:solidFill>
                <a:latin typeface="Suisse Int'l"/>
                <a:cs typeface="Suisse Int'l"/>
              </a:defRPr>
            </a:lvl1pPr>
          </a:lstStyle>
          <a:p>
            <a:pPr marL="12700">
              <a:lnSpc>
                <a:spcPts val="2010"/>
              </a:lnSpc>
            </a:pPr>
            <a:r>
              <a:rPr dirty="0" spc="-10"/>
              <a:t>ilab.net/</a:t>
            </a:r>
            <a:r>
              <a:rPr dirty="0" spc="-10">
                <a:latin typeface="Suisse Int'l Medium"/>
                <a:cs typeface="Suisse Int'l Medium"/>
              </a:rPr>
              <a:t>itools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131718"/>
                </a:solidFill>
                <a:latin typeface="Suisse Int'l"/>
                <a:cs typeface="Suisse Int'l"/>
              </a:defRPr>
            </a:lvl1pPr>
          </a:lstStyle>
          <a:p>
            <a:pPr marL="12700">
              <a:lnSpc>
                <a:spcPts val="2010"/>
              </a:lnSpc>
            </a:pPr>
            <a:r>
              <a:rPr dirty="0" spc="-10"/>
              <a:t>ilab.net/</a:t>
            </a:r>
            <a:r>
              <a:rPr dirty="0" spc="-10">
                <a:latin typeface="Suisse Int'l Medium"/>
                <a:cs typeface="Suisse Int'l Medium"/>
              </a:rPr>
              <a:t>itools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131718"/>
                </a:solidFill>
                <a:latin typeface="Suisse Int'l"/>
                <a:cs typeface="Suisse Int'l"/>
              </a:defRPr>
            </a:lvl1pPr>
          </a:lstStyle>
          <a:p>
            <a:pPr marL="12700">
              <a:lnSpc>
                <a:spcPts val="2010"/>
              </a:lnSpc>
            </a:pPr>
            <a:r>
              <a:rPr dirty="0" spc="-10"/>
              <a:t>ilab.net/</a:t>
            </a:r>
            <a:r>
              <a:rPr dirty="0" spc="-10">
                <a:latin typeface="Suisse Int'l Medium"/>
                <a:cs typeface="Suisse Int'l Medium"/>
              </a:rPr>
              <a:t>itools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131718"/>
                </a:solidFill>
                <a:latin typeface="Suisse Int'l"/>
                <a:cs typeface="Suisse Int'l"/>
              </a:defRPr>
            </a:lvl1pPr>
          </a:lstStyle>
          <a:p>
            <a:pPr marL="12700">
              <a:lnSpc>
                <a:spcPts val="2010"/>
              </a:lnSpc>
            </a:pPr>
            <a:r>
              <a:rPr dirty="0" spc="-10"/>
              <a:t>ilab.net/</a:t>
            </a:r>
            <a:r>
              <a:rPr dirty="0" spc="-10">
                <a:latin typeface="Suisse Int'l Medium"/>
                <a:cs typeface="Suisse Int'l Medium"/>
              </a:rPr>
              <a:t>itools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7958361" y="12801428"/>
            <a:ext cx="1570355" cy="271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131718"/>
                </a:solidFill>
                <a:latin typeface="Suisse Int'l"/>
                <a:cs typeface="Suisse Int'l"/>
              </a:defRPr>
            </a:lvl1pPr>
          </a:lstStyle>
          <a:p>
            <a:pPr marL="12700">
              <a:lnSpc>
                <a:spcPts val="2010"/>
              </a:lnSpc>
            </a:pPr>
            <a:r>
              <a:rPr dirty="0" spc="-10"/>
              <a:t>ilab.net/</a:t>
            </a:r>
            <a:r>
              <a:rPr dirty="0" spc="-10">
                <a:latin typeface="Suisse Int'l Medium"/>
                <a:cs typeface="Suisse Int'l Medium"/>
              </a:rPr>
              <a:t>itools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78045" y="10141353"/>
            <a:ext cx="285750" cy="187198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Job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to</a:t>
            </a:r>
            <a:r>
              <a:rPr dirty="0" sz="2050" spc="-1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be</a:t>
            </a:r>
            <a:r>
              <a:rPr dirty="0" sz="2050" spc="-1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Done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7356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283855" y="3419724"/>
            <a:ext cx="0" cy="2159000"/>
          </a:xfrm>
          <a:custGeom>
            <a:avLst/>
            <a:gdLst/>
            <a:ahLst/>
            <a:cxnLst/>
            <a:rect l="l" t="t" r="r" b="b"/>
            <a:pathLst>
              <a:path w="0" h="2159000">
                <a:moveTo>
                  <a:pt x="0" y="0"/>
                </a:moveTo>
                <a:lnTo>
                  <a:pt x="0" y="2158654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880549" y="6020101"/>
            <a:ext cx="108013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25">
                <a:latin typeface="Suisse Int'l Book"/>
                <a:cs typeface="Suisse Int'l Book"/>
              </a:rPr>
              <a:t>¿Por</a:t>
            </a:r>
            <a:r>
              <a:rPr dirty="0" sz="1850" spc="-85">
                <a:latin typeface="Suisse Int'l Book"/>
                <a:cs typeface="Suisse Int'l Book"/>
              </a:rPr>
              <a:t> </a:t>
            </a:r>
            <a:r>
              <a:rPr dirty="0" sz="1850" spc="-20">
                <a:latin typeface="Suisse Int'l Book"/>
                <a:cs typeface="Suisse Int'l Book"/>
              </a:rPr>
              <a:t>qué?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880549" y="7128978"/>
            <a:ext cx="109791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20">
                <a:latin typeface="Suisse Int'l Book"/>
                <a:cs typeface="Suisse Int'l Book"/>
              </a:rPr>
              <a:t>¿Cuándo?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880549" y="8302453"/>
            <a:ext cx="114871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20">
                <a:latin typeface="Suisse Int'l Book"/>
                <a:cs typeface="Suisse Int'l Book"/>
              </a:rPr>
              <a:t>¿A</a:t>
            </a:r>
            <a:r>
              <a:rPr dirty="0" sz="1850" spc="-90">
                <a:latin typeface="Suisse Int'l Book"/>
                <a:cs typeface="Suisse Int'l Book"/>
              </a:rPr>
              <a:t> </a:t>
            </a:r>
            <a:r>
              <a:rPr dirty="0" sz="1850" spc="-10">
                <a:latin typeface="Suisse Int'l Book"/>
                <a:cs typeface="Suisse Int'l Book"/>
              </a:rPr>
              <a:t>dónde?</a:t>
            </a:r>
            <a:endParaRPr sz="1850">
              <a:latin typeface="Suisse Int'l Book"/>
              <a:cs typeface="Suisse Int'l Book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1670122" y="773428"/>
            <a:ext cx="17425035" cy="10907395"/>
            <a:chOff x="1670122" y="773428"/>
            <a:chExt cx="17425035" cy="10907395"/>
          </a:xfrm>
        </p:grpSpPr>
        <p:sp>
          <p:nvSpPr>
            <p:cNvPr id="10" name="object 10" descr=""/>
            <p:cNvSpPr/>
            <p:nvPr/>
          </p:nvSpPr>
          <p:spPr>
            <a:xfrm>
              <a:off x="7484951" y="3419724"/>
              <a:ext cx="0" cy="2159000"/>
            </a:xfrm>
            <a:custGeom>
              <a:avLst/>
              <a:gdLst/>
              <a:ahLst/>
              <a:cxnLst/>
              <a:rect l="l" t="t" r="r" b="b"/>
              <a:pathLst>
                <a:path w="0" h="2159000">
                  <a:moveTo>
                    <a:pt x="0" y="0"/>
                  </a:moveTo>
                  <a:lnTo>
                    <a:pt x="0" y="2158654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0374507" y="5852511"/>
              <a:ext cx="0" cy="3127375"/>
            </a:xfrm>
            <a:custGeom>
              <a:avLst/>
              <a:gdLst/>
              <a:ahLst/>
              <a:cxnLst/>
              <a:rect l="l" t="t" r="r" b="b"/>
              <a:pathLst>
                <a:path w="0" h="3127375">
                  <a:moveTo>
                    <a:pt x="0" y="0"/>
                  </a:moveTo>
                  <a:lnTo>
                    <a:pt x="0" y="3127050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674464" y="781703"/>
              <a:ext cx="17416780" cy="10894695"/>
            </a:xfrm>
            <a:custGeom>
              <a:avLst/>
              <a:gdLst/>
              <a:ahLst/>
              <a:cxnLst/>
              <a:rect l="l" t="t" r="r" b="b"/>
              <a:pathLst>
                <a:path w="17416780" h="10894695">
                  <a:moveTo>
                    <a:pt x="17416504" y="10894519"/>
                  </a:moveTo>
                  <a:lnTo>
                    <a:pt x="0" y="10894519"/>
                  </a:lnTo>
                  <a:lnTo>
                    <a:pt x="0" y="0"/>
                  </a:lnTo>
                  <a:lnTo>
                    <a:pt x="17416504" y="0"/>
                  </a:lnTo>
                  <a:lnTo>
                    <a:pt x="17416504" y="10894519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670122" y="773428"/>
              <a:ext cx="17416780" cy="464184"/>
            </a:xfrm>
            <a:custGeom>
              <a:avLst/>
              <a:gdLst/>
              <a:ahLst/>
              <a:cxnLst/>
              <a:rect l="l" t="t" r="r" b="b"/>
              <a:pathLst>
                <a:path w="17416780" h="464184">
                  <a:moveTo>
                    <a:pt x="17416504" y="0"/>
                  </a:moveTo>
                  <a:lnTo>
                    <a:pt x="0" y="0"/>
                  </a:lnTo>
                  <a:lnTo>
                    <a:pt x="0" y="464150"/>
                  </a:lnTo>
                  <a:lnTo>
                    <a:pt x="17416504" y="464150"/>
                  </a:lnTo>
                  <a:lnTo>
                    <a:pt x="1741650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1945408" y="822633"/>
            <a:ext cx="2251710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25">
                <a:solidFill>
                  <a:srgbClr val="FFFFFF"/>
                </a:solidFill>
                <a:latin typeface="Suisse Int'l Book"/>
                <a:cs typeface="Suisse Int'l Book"/>
              </a:rPr>
              <a:t>Descripción</a:t>
            </a:r>
            <a:r>
              <a:rPr dirty="0" sz="1850" spc="-20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850" spc="-10">
                <a:solidFill>
                  <a:srgbClr val="FFFFFF"/>
                </a:solidFill>
                <a:latin typeface="Suisse Int'l Book"/>
                <a:cs typeface="Suisse Int'l Book"/>
              </a:rPr>
              <a:t>persona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1670122" y="5380450"/>
            <a:ext cx="17416780" cy="464184"/>
          </a:xfrm>
          <a:custGeom>
            <a:avLst/>
            <a:gdLst/>
            <a:ahLst/>
            <a:cxnLst/>
            <a:rect l="l" t="t" r="r" b="b"/>
            <a:pathLst>
              <a:path w="17416780" h="464185">
                <a:moveTo>
                  <a:pt x="17416504" y="0"/>
                </a:moveTo>
                <a:lnTo>
                  <a:pt x="0" y="0"/>
                </a:lnTo>
                <a:lnTo>
                  <a:pt x="0" y="464166"/>
                </a:lnTo>
                <a:lnTo>
                  <a:pt x="17416504" y="464166"/>
                </a:lnTo>
                <a:lnTo>
                  <a:pt x="174165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1945408" y="5429670"/>
            <a:ext cx="81470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>
                <a:solidFill>
                  <a:srgbClr val="FFFFFF"/>
                </a:solidFill>
                <a:latin typeface="Suisse Int'l Book"/>
                <a:cs typeface="Suisse Int'l Book"/>
              </a:rPr>
              <a:t>The</a:t>
            </a:r>
            <a:r>
              <a:rPr dirty="0" sz="1850" spc="-110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850" spc="-25">
                <a:solidFill>
                  <a:srgbClr val="FFFFFF"/>
                </a:solidFill>
                <a:latin typeface="Suisse Int'l Book"/>
                <a:cs typeface="Suisse Int'l Book"/>
              </a:rPr>
              <a:t>job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1670122" y="3185159"/>
            <a:ext cx="17416780" cy="464184"/>
          </a:xfrm>
          <a:custGeom>
            <a:avLst/>
            <a:gdLst/>
            <a:ahLst/>
            <a:cxnLst/>
            <a:rect l="l" t="t" r="r" b="b"/>
            <a:pathLst>
              <a:path w="17416780" h="464185">
                <a:moveTo>
                  <a:pt x="17416504" y="0"/>
                </a:moveTo>
                <a:lnTo>
                  <a:pt x="0" y="0"/>
                </a:lnTo>
                <a:lnTo>
                  <a:pt x="0" y="464166"/>
                </a:lnTo>
                <a:lnTo>
                  <a:pt x="17416504" y="464166"/>
                </a:lnTo>
                <a:lnTo>
                  <a:pt x="174165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13684536" y="5409876"/>
            <a:ext cx="122364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10">
                <a:solidFill>
                  <a:srgbClr val="FFFFFF"/>
                </a:solidFill>
                <a:latin typeface="Suisse Int'l Book"/>
                <a:cs typeface="Suisse Int'l Book"/>
              </a:rPr>
              <a:t>Indagación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003655" y="3234397"/>
            <a:ext cx="119697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20">
                <a:solidFill>
                  <a:srgbClr val="FFFFFF"/>
                </a:solidFill>
                <a:latin typeface="Suisse Int'l Book"/>
                <a:cs typeface="Suisse Int'l Book"/>
              </a:rPr>
              <a:t>Motivación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9663938" y="3234397"/>
            <a:ext cx="94551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20">
                <a:solidFill>
                  <a:srgbClr val="FFFFFF"/>
                </a:solidFill>
                <a:latin typeface="Suisse Int'l Book"/>
                <a:cs typeface="Suisse Int'l Book"/>
              </a:rPr>
              <a:t>Barreras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5601381" y="3234397"/>
            <a:ext cx="117538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10">
                <a:solidFill>
                  <a:srgbClr val="FFFFFF"/>
                </a:solidFill>
                <a:latin typeface="Suisse Int'l Book"/>
                <a:cs typeface="Suisse Int'l Book"/>
              </a:rPr>
              <a:t>Ganancias</a:t>
            </a:r>
            <a:endParaRPr sz="1850">
              <a:latin typeface="Suisse Int'l Book"/>
              <a:cs typeface="Suisse Int'l Book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1670122" y="8962722"/>
            <a:ext cx="17416780" cy="2708910"/>
            <a:chOff x="1670122" y="8962722"/>
            <a:chExt cx="17416780" cy="2708910"/>
          </a:xfrm>
        </p:grpSpPr>
        <p:sp>
          <p:nvSpPr>
            <p:cNvPr id="23" name="object 23" descr=""/>
            <p:cNvSpPr/>
            <p:nvPr/>
          </p:nvSpPr>
          <p:spPr>
            <a:xfrm>
              <a:off x="13283855" y="9197271"/>
              <a:ext cx="0" cy="2474595"/>
            </a:xfrm>
            <a:custGeom>
              <a:avLst/>
              <a:gdLst/>
              <a:ahLst/>
              <a:cxnLst/>
              <a:rect l="l" t="t" r="r" b="b"/>
              <a:pathLst>
                <a:path w="0" h="2474595">
                  <a:moveTo>
                    <a:pt x="0" y="0"/>
                  </a:moveTo>
                  <a:lnTo>
                    <a:pt x="0" y="2474064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484951" y="9197271"/>
              <a:ext cx="0" cy="2474595"/>
            </a:xfrm>
            <a:custGeom>
              <a:avLst/>
              <a:gdLst/>
              <a:ahLst/>
              <a:cxnLst/>
              <a:rect l="l" t="t" r="r" b="b"/>
              <a:pathLst>
                <a:path w="0" h="2474595">
                  <a:moveTo>
                    <a:pt x="0" y="0"/>
                  </a:moveTo>
                  <a:lnTo>
                    <a:pt x="0" y="2474064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670122" y="8962722"/>
              <a:ext cx="17416780" cy="464184"/>
            </a:xfrm>
            <a:custGeom>
              <a:avLst/>
              <a:gdLst/>
              <a:ahLst/>
              <a:cxnLst/>
              <a:rect l="l" t="t" r="r" b="b"/>
              <a:pathLst>
                <a:path w="17416780" h="464184">
                  <a:moveTo>
                    <a:pt x="17416504" y="0"/>
                  </a:moveTo>
                  <a:lnTo>
                    <a:pt x="0" y="0"/>
                  </a:lnTo>
                  <a:lnTo>
                    <a:pt x="0" y="464150"/>
                  </a:lnTo>
                  <a:lnTo>
                    <a:pt x="17416504" y="464150"/>
                  </a:lnTo>
                  <a:lnTo>
                    <a:pt x="1741650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3964130" y="9011933"/>
            <a:ext cx="106870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10">
                <a:solidFill>
                  <a:srgbClr val="FFFFFF"/>
                </a:solidFill>
                <a:latin typeface="Suisse Int'l Book"/>
                <a:cs typeface="Suisse Int'l Book"/>
              </a:rPr>
              <a:t>Funcional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30" name="object 3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10"/>
              </a:lnSpc>
            </a:pPr>
            <a:r>
              <a:rPr dirty="0" spc="-10"/>
              <a:t>ilab.net/</a:t>
            </a:r>
            <a:r>
              <a:rPr dirty="0" spc="-10">
                <a:latin typeface="Suisse Int'l Medium"/>
                <a:cs typeface="Suisse Int'l Medium"/>
              </a:rPr>
              <a:t>itools</a:t>
            </a:r>
          </a:p>
        </p:txBody>
      </p:sp>
      <p:sp>
        <p:nvSpPr>
          <p:cNvPr id="27" name="object 27" descr=""/>
          <p:cNvSpPr txBox="1"/>
          <p:nvPr/>
        </p:nvSpPr>
        <p:spPr>
          <a:xfrm>
            <a:off x="9664075" y="9011933"/>
            <a:ext cx="116141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10">
                <a:solidFill>
                  <a:srgbClr val="FFFFFF"/>
                </a:solidFill>
                <a:latin typeface="Suisse Int'l Book"/>
                <a:cs typeface="Suisse Int'l Book"/>
              </a:rPr>
              <a:t>Emocional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0594354" y="6023500"/>
            <a:ext cx="162496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10">
                <a:latin typeface="Suisse Int'l Book"/>
                <a:cs typeface="Suisse Int'l Book"/>
              </a:rPr>
              <a:t>Job</a:t>
            </a:r>
            <a:r>
              <a:rPr dirty="0" sz="1850" spc="-100">
                <a:latin typeface="Suisse Int'l Book"/>
                <a:cs typeface="Suisse Int'l Book"/>
              </a:rPr>
              <a:t> </a:t>
            </a:r>
            <a:r>
              <a:rPr dirty="0" sz="1850">
                <a:latin typeface="Suisse Int'l Book"/>
                <a:cs typeface="Suisse Int'l Book"/>
              </a:rPr>
              <a:t>to</a:t>
            </a:r>
            <a:r>
              <a:rPr dirty="0" sz="1850" spc="-60">
                <a:latin typeface="Suisse Int'l Book"/>
                <a:cs typeface="Suisse Int'l Book"/>
              </a:rPr>
              <a:t> </a:t>
            </a:r>
            <a:r>
              <a:rPr dirty="0" sz="1850">
                <a:latin typeface="Suisse Int'l Book"/>
                <a:cs typeface="Suisse Int'l Book"/>
              </a:rPr>
              <a:t>be</a:t>
            </a:r>
            <a:r>
              <a:rPr dirty="0" sz="1850" spc="-60">
                <a:latin typeface="Suisse Int'l Book"/>
                <a:cs typeface="Suisse Int'l Book"/>
              </a:rPr>
              <a:t> </a:t>
            </a:r>
            <a:r>
              <a:rPr dirty="0" sz="1850" spc="-20">
                <a:latin typeface="Suisse Int'l Book"/>
                <a:cs typeface="Suisse Int'l Book"/>
              </a:rPr>
              <a:t>done</a:t>
            </a:r>
            <a:endParaRPr sz="1850">
              <a:latin typeface="Suisse Int'l Book"/>
              <a:cs typeface="Suisse Int'l Book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5601517" y="9011933"/>
            <a:ext cx="684530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-10">
                <a:solidFill>
                  <a:srgbClr val="FFFFFF"/>
                </a:solidFill>
                <a:latin typeface="Suisse Int'l Book"/>
                <a:cs typeface="Suisse Int'l Book"/>
              </a:rPr>
              <a:t>Social</a:t>
            </a:r>
            <a:endParaRPr sz="1850">
              <a:latin typeface="Suisse Int'l Book"/>
              <a:cs typeface="Suisse Int'l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991080" y="8201507"/>
            <a:ext cx="4451350" cy="474980"/>
          </a:xfrm>
          <a:custGeom>
            <a:avLst/>
            <a:gdLst/>
            <a:ahLst/>
            <a:cxnLst/>
            <a:rect l="l" t="t" r="r" b="b"/>
            <a:pathLst>
              <a:path w="4451350" h="474979">
                <a:moveTo>
                  <a:pt x="4451235" y="0"/>
                </a:moveTo>
                <a:lnTo>
                  <a:pt x="0" y="0"/>
                </a:lnTo>
                <a:lnTo>
                  <a:pt x="0" y="474521"/>
                </a:lnTo>
                <a:lnTo>
                  <a:pt x="4451235" y="474521"/>
                </a:lnTo>
                <a:lnTo>
                  <a:pt x="4451235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6358911" y="8323849"/>
            <a:ext cx="75184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">
                <a:solidFill>
                  <a:srgbClr val="131718"/>
                </a:solidFill>
                <a:latin typeface="Suisse Int'l Book"/>
                <a:cs typeface="Suisse Int'l Book"/>
              </a:rPr>
              <a:t>Funcional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954202" y="8323849"/>
            <a:ext cx="48514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>
                <a:solidFill>
                  <a:srgbClr val="131718"/>
                </a:solidFill>
                <a:latin typeface="Suisse Int'l Book"/>
                <a:cs typeface="Suisse Int'l Book"/>
              </a:rPr>
              <a:t>Social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278260" y="8323849"/>
            <a:ext cx="81661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>
                <a:solidFill>
                  <a:srgbClr val="131718"/>
                </a:solidFill>
                <a:latin typeface="Suisse Int'l Book"/>
                <a:cs typeface="Suisse Int'l Book"/>
              </a:rPr>
              <a:t>Emocional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4893559" y="8201507"/>
            <a:ext cx="4451350" cy="474980"/>
          </a:xfrm>
          <a:custGeom>
            <a:avLst/>
            <a:gdLst/>
            <a:ahLst/>
            <a:cxnLst/>
            <a:rect l="l" t="t" r="r" b="b"/>
            <a:pathLst>
              <a:path w="4451350" h="474979">
                <a:moveTo>
                  <a:pt x="4451235" y="0"/>
                </a:moveTo>
                <a:lnTo>
                  <a:pt x="0" y="0"/>
                </a:lnTo>
                <a:lnTo>
                  <a:pt x="0" y="474521"/>
                </a:lnTo>
                <a:lnTo>
                  <a:pt x="4451235" y="474521"/>
                </a:lnTo>
                <a:lnTo>
                  <a:pt x="4451235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5462894" y="8323849"/>
            <a:ext cx="35877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">
                <a:solidFill>
                  <a:srgbClr val="131718"/>
                </a:solidFill>
                <a:latin typeface="Suisse Int'l Book"/>
                <a:cs typeface="Suisse Int'l Book"/>
              </a:rPr>
              <a:t>Bajo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6884921" y="8323849"/>
            <a:ext cx="495934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>
                <a:solidFill>
                  <a:srgbClr val="131718"/>
                </a:solidFill>
                <a:latin typeface="Suisse Int'l Book"/>
                <a:cs typeface="Suisse Int'l Book"/>
              </a:rPr>
              <a:t>Medio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8413521" y="8323849"/>
            <a:ext cx="32004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">
                <a:solidFill>
                  <a:srgbClr val="131718"/>
                </a:solidFill>
                <a:latin typeface="Suisse Int'l Book"/>
                <a:cs typeface="Suisse Int'l Book"/>
              </a:rPr>
              <a:t>Alto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5991080" y="4905905"/>
            <a:ext cx="4451350" cy="474980"/>
          </a:xfrm>
          <a:custGeom>
            <a:avLst/>
            <a:gdLst/>
            <a:ahLst/>
            <a:cxnLst/>
            <a:rect l="l" t="t" r="r" b="b"/>
            <a:pathLst>
              <a:path w="4451350" h="474979">
                <a:moveTo>
                  <a:pt x="4451235" y="0"/>
                </a:moveTo>
                <a:lnTo>
                  <a:pt x="0" y="0"/>
                </a:lnTo>
                <a:lnTo>
                  <a:pt x="0" y="474521"/>
                </a:lnTo>
                <a:lnTo>
                  <a:pt x="4451235" y="474521"/>
                </a:lnTo>
                <a:lnTo>
                  <a:pt x="4451235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6358911" y="5028246"/>
            <a:ext cx="75184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">
                <a:solidFill>
                  <a:srgbClr val="131718"/>
                </a:solidFill>
                <a:latin typeface="Suisse Int'l Book"/>
                <a:cs typeface="Suisse Int'l Book"/>
              </a:rPr>
              <a:t>Funcional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954202" y="5028246"/>
            <a:ext cx="48514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>
                <a:solidFill>
                  <a:srgbClr val="131718"/>
                </a:solidFill>
                <a:latin typeface="Suisse Int'l Book"/>
                <a:cs typeface="Suisse Int'l Book"/>
              </a:rPr>
              <a:t>Social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278260" y="5028246"/>
            <a:ext cx="81661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>
                <a:solidFill>
                  <a:srgbClr val="131718"/>
                </a:solidFill>
                <a:latin typeface="Suisse Int'l Book"/>
                <a:cs typeface="Suisse Int'l Book"/>
              </a:rPr>
              <a:t>Emocional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14893559" y="4905905"/>
            <a:ext cx="4451350" cy="474980"/>
          </a:xfrm>
          <a:custGeom>
            <a:avLst/>
            <a:gdLst/>
            <a:ahLst/>
            <a:cxnLst/>
            <a:rect l="l" t="t" r="r" b="b"/>
            <a:pathLst>
              <a:path w="4451350" h="474979">
                <a:moveTo>
                  <a:pt x="4451235" y="0"/>
                </a:moveTo>
                <a:lnTo>
                  <a:pt x="0" y="0"/>
                </a:lnTo>
                <a:lnTo>
                  <a:pt x="0" y="474521"/>
                </a:lnTo>
                <a:lnTo>
                  <a:pt x="4451235" y="474521"/>
                </a:lnTo>
                <a:lnTo>
                  <a:pt x="4451235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15462894" y="5028246"/>
            <a:ext cx="35877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">
                <a:solidFill>
                  <a:srgbClr val="131718"/>
                </a:solidFill>
                <a:latin typeface="Suisse Int'l Book"/>
                <a:cs typeface="Suisse Int'l Book"/>
              </a:rPr>
              <a:t>Bajo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6884921" y="5028246"/>
            <a:ext cx="495934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>
                <a:solidFill>
                  <a:srgbClr val="131718"/>
                </a:solidFill>
                <a:latin typeface="Suisse Int'l Book"/>
                <a:cs typeface="Suisse Int'l Book"/>
              </a:rPr>
              <a:t>Medio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8413521" y="5028246"/>
            <a:ext cx="32004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">
                <a:solidFill>
                  <a:srgbClr val="131718"/>
                </a:solidFill>
                <a:latin typeface="Suisse Int'l Book"/>
                <a:cs typeface="Suisse Int'l Book"/>
              </a:rPr>
              <a:t>Alto</a:t>
            </a:r>
            <a:endParaRPr sz="1300">
              <a:latin typeface="Suisse Int'l Book"/>
              <a:cs typeface="Suisse Int'l Book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0" y="12337774"/>
            <a:ext cx="20104735" cy="1065530"/>
            <a:chOff x="0" y="12337774"/>
            <a:chExt cx="20104735" cy="1065530"/>
          </a:xfrm>
        </p:grpSpPr>
        <p:sp>
          <p:nvSpPr>
            <p:cNvPr id="19" name="object 19" descr=""/>
            <p:cNvSpPr/>
            <p:nvPr/>
          </p:nvSpPr>
          <p:spPr>
            <a:xfrm>
              <a:off x="0" y="12337774"/>
              <a:ext cx="20104735" cy="1065530"/>
            </a:xfrm>
            <a:custGeom>
              <a:avLst/>
              <a:gdLst/>
              <a:ahLst/>
              <a:cxnLst/>
              <a:rect l="l" t="t" r="r" b="b"/>
              <a:pathLst>
                <a:path w="20104735" h="1065530">
                  <a:moveTo>
                    <a:pt x="20104109" y="0"/>
                  </a:moveTo>
                  <a:lnTo>
                    <a:pt x="0" y="0"/>
                  </a:lnTo>
                  <a:lnTo>
                    <a:pt x="0" y="1064985"/>
                  </a:lnTo>
                  <a:lnTo>
                    <a:pt x="20104109" y="1064985"/>
                  </a:lnTo>
                  <a:lnTo>
                    <a:pt x="20104109" y="0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952339" y="12764939"/>
              <a:ext cx="262890" cy="434340"/>
            </a:xfrm>
            <a:custGeom>
              <a:avLst/>
              <a:gdLst/>
              <a:ahLst/>
              <a:cxnLst/>
              <a:rect l="l" t="t" r="r" b="b"/>
              <a:pathLst>
                <a:path w="262890" h="434340">
                  <a:moveTo>
                    <a:pt x="50158" y="0"/>
                  </a:moveTo>
                  <a:lnTo>
                    <a:pt x="34153" y="0"/>
                  </a:lnTo>
                  <a:lnTo>
                    <a:pt x="19205" y="1138"/>
                  </a:lnTo>
                  <a:lnTo>
                    <a:pt x="8533" y="4553"/>
                  </a:lnTo>
                  <a:lnTo>
                    <a:pt x="2132" y="10249"/>
                  </a:lnTo>
                  <a:lnTo>
                    <a:pt x="0" y="18227"/>
                  </a:lnTo>
                  <a:lnTo>
                    <a:pt x="0" y="416056"/>
                  </a:lnTo>
                  <a:lnTo>
                    <a:pt x="34153" y="434299"/>
                  </a:lnTo>
                  <a:lnTo>
                    <a:pt x="41017" y="434299"/>
                  </a:lnTo>
                  <a:lnTo>
                    <a:pt x="79772" y="391509"/>
                  </a:lnTo>
                  <a:lnTo>
                    <a:pt x="234258" y="391509"/>
                  </a:lnTo>
                  <a:lnTo>
                    <a:pt x="246057" y="371246"/>
                  </a:lnTo>
                  <a:lnTo>
                    <a:pt x="248158" y="365323"/>
                  </a:lnTo>
                  <a:lnTo>
                    <a:pt x="131081" y="365323"/>
                  </a:lnTo>
                  <a:lnTo>
                    <a:pt x="117893" y="363224"/>
                  </a:lnTo>
                  <a:lnTo>
                    <a:pt x="105712" y="356927"/>
                  </a:lnTo>
                  <a:lnTo>
                    <a:pt x="94527" y="346427"/>
                  </a:lnTo>
                  <a:lnTo>
                    <a:pt x="84327" y="331721"/>
                  </a:lnTo>
                  <a:lnTo>
                    <a:pt x="84327" y="204604"/>
                  </a:lnTo>
                  <a:lnTo>
                    <a:pt x="94100" y="199875"/>
                  </a:lnTo>
                  <a:lnTo>
                    <a:pt x="104005" y="196493"/>
                  </a:lnTo>
                  <a:lnTo>
                    <a:pt x="114047" y="194462"/>
                  </a:lnTo>
                  <a:lnTo>
                    <a:pt x="124233" y="193784"/>
                  </a:lnTo>
                  <a:lnTo>
                    <a:pt x="245991" y="193784"/>
                  </a:lnTo>
                  <a:lnTo>
                    <a:pt x="244930" y="190962"/>
                  </a:lnTo>
                  <a:lnTo>
                    <a:pt x="231090" y="168410"/>
                  </a:lnTo>
                  <a:lnTo>
                    <a:pt x="213694" y="150330"/>
                  </a:lnTo>
                  <a:lnTo>
                    <a:pt x="204835" y="144769"/>
                  </a:lnTo>
                  <a:lnTo>
                    <a:pt x="84327" y="144769"/>
                  </a:lnTo>
                  <a:lnTo>
                    <a:pt x="84327" y="18227"/>
                  </a:lnTo>
                  <a:lnTo>
                    <a:pt x="82188" y="10249"/>
                  </a:lnTo>
                  <a:lnTo>
                    <a:pt x="75777" y="4553"/>
                  </a:lnTo>
                  <a:lnTo>
                    <a:pt x="65098" y="1138"/>
                  </a:lnTo>
                  <a:lnTo>
                    <a:pt x="50158" y="0"/>
                  </a:lnTo>
                  <a:close/>
                </a:path>
                <a:path w="262890" h="434340">
                  <a:moveTo>
                    <a:pt x="234258" y="391509"/>
                  </a:moveTo>
                  <a:lnTo>
                    <a:pt x="79772" y="391509"/>
                  </a:lnTo>
                  <a:lnTo>
                    <a:pt x="85533" y="400506"/>
                  </a:lnTo>
                  <a:lnTo>
                    <a:pt x="120733" y="427567"/>
                  </a:lnTo>
                  <a:lnTo>
                    <a:pt x="156124" y="434299"/>
                  </a:lnTo>
                  <a:lnTo>
                    <a:pt x="178683" y="431747"/>
                  </a:lnTo>
                  <a:lnTo>
                    <a:pt x="199031" y="424096"/>
                  </a:lnTo>
                  <a:lnTo>
                    <a:pt x="217164" y="411354"/>
                  </a:lnTo>
                  <a:lnTo>
                    <a:pt x="233083" y="393527"/>
                  </a:lnTo>
                  <a:lnTo>
                    <a:pt x="234258" y="391509"/>
                  </a:lnTo>
                  <a:close/>
                </a:path>
                <a:path w="262890" h="434340">
                  <a:moveTo>
                    <a:pt x="245991" y="193784"/>
                  </a:moveTo>
                  <a:lnTo>
                    <a:pt x="124233" y="193784"/>
                  </a:lnTo>
                  <a:lnTo>
                    <a:pt x="147430" y="199142"/>
                  </a:lnTo>
                  <a:lnTo>
                    <a:pt x="164004" y="215219"/>
                  </a:lnTo>
                  <a:lnTo>
                    <a:pt x="173951" y="242023"/>
                  </a:lnTo>
                  <a:lnTo>
                    <a:pt x="177267" y="279562"/>
                  </a:lnTo>
                  <a:lnTo>
                    <a:pt x="174375" y="317074"/>
                  </a:lnTo>
                  <a:lnTo>
                    <a:pt x="165705" y="343876"/>
                  </a:lnTo>
                  <a:lnTo>
                    <a:pt x="151270" y="359960"/>
                  </a:lnTo>
                  <a:lnTo>
                    <a:pt x="131081" y="365323"/>
                  </a:lnTo>
                  <a:lnTo>
                    <a:pt x="248158" y="365323"/>
                  </a:lnTo>
                  <a:lnTo>
                    <a:pt x="255330" y="345105"/>
                  </a:lnTo>
                  <a:lnTo>
                    <a:pt x="260896" y="315109"/>
                  </a:lnTo>
                  <a:lnTo>
                    <a:pt x="262753" y="281264"/>
                  </a:lnTo>
                  <a:lnTo>
                    <a:pt x="260770" y="247386"/>
                  </a:lnTo>
                  <a:lnTo>
                    <a:pt x="254826" y="217286"/>
                  </a:lnTo>
                  <a:lnTo>
                    <a:pt x="245991" y="193784"/>
                  </a:lnTo>
                  <a:close/>
                </a:path>
                <a:path w="262890" h="434340">
                  <a:moveTo>
                    <a:pt x="142444" y="127085"/>
                  </a:moveTo>
                  <a:lnTo>
                    <a:pt x="126201" y="128192"/>
                  </a:lnTo>
                  <a:lnTo>
                    <a:pt x="111101" y="131509"/>
                  </a:lnTo>
                  <a:lnTo>
                    <a:pt x="97143" y="137036"/>
                  </a:lnTo>
                  <a:lnTo>
                    <a:pt x="84327" y="144769"/>
                  </a:lnTo>
                  <a:lnTo>
                    <a:pt x="204835" y="144769"/>
                  </a:lnTo>
                  <a:lnTo>
                    <a:pt x="193123" y="137416"/>
                  </a:lnTo>
                  <a:lnTo>
                    <a:pt x="169375" y="129668"/>
                  </a:lnTo>
                  <a:lnTo>
                    <a:pt x="142444" y="127085"/>
                  </a:lnTo>
                  <a:close/>
                </a:path>
              </a:pathLst>
            </a:custGeom>
            <a:solidFill>
              <a:srgbClr val="4F545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6432" y="12546583"/>
              <a:ext cx="575961" cy="652651"/>
            </a:xfrm>
            <a:prstGeom prst="rect">
              <a:avLst/>
            </a:prstGeom>
          </p:spPr>
        </p:pic>
      </p:grpSp>
      <p:sp>
        <p:nvSpPr>
          <p:cNvPr id="22" name="object 22" descr=""/>
          <p:cNvSpPr txBox="1"/>
          <p:nvPr/>
        </p:nvSpPr>
        <p:spPr>
          <a:xfrm>
            <a:off x="378045" y="10141353"/>
            <a:ext cx="285750" cy="187198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Job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to</a:t>
            </a:r>
            <a:r>
              <a:rPr dirty="0" sz="2050" spc="-1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be</a:t>
            </a:r>
            <a:r>
              <a:rPr dirty="0" sz="2050" spc="-1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Done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77356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5" name="object 25" descr=""/>
          <p:cNvGrpSpPr/>
          <p:nvPr/>
        </p:nvGrpSpPr>
        <p:grpSpPr>
          <a:xfrm>
            <a:off x="1523556" y="834343"/>
            <a:ext cx="17813655" cy="10718800"/>
            <a:chOff x="1523556" y="834343"/>
            <a:chExt cx="17813655" cy="10718800"/>
          </a:xfrm>
        </p:grpSpPr>
        <p:sp>
          <p:nvSpPr>
            <p:cNvPr id="26" name="object 26" descr=""/>
            <p:cNvSpPr/>
            <p:nvPr/>
          </p:nvSpPr>
          <p:spPr>
            <a:xfrm>
              <a:off x="5991071" y="1284671"/>
              <a:ext cx="0" cy="10264140"/>
            </a:xfrm>
            <a:custGeom>
              <a:avLst/>
              <a:gdLst/>
              <a:ahLst/>
              <a:cxnLst/>
              <a:rect l="l" t="t" r="r" b="b"/>
              <a:pathLst>
                <a:path w="0" h="10264140">
                  <a:moveTo>
                    <a:pt x="0" y="0"/>
                  </a:moveTo>
                  <a:lnTo>
                    <a:pt x="0" y="10264141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7488305" y="1284671"/>
              <a:ext cx="0" cy="10264140"/>
            </a:xfrm>
            <a:custGeom>
              <a:avLst/>
              <a:gdLst/>
              <a:ahLst/>
              <a:cxnLst/>
              <a:rect l="l" t="t" r="r" b="b"/>
              <a:pathLst>
                <a:path w="0" h="10264140">
                  <a:moveTo>
                    <a:pt x="0" y="0"/>
                  </a:moveTo>
                  <a:lnTo>
                    <a:pt x="0" y="10264141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527985" y="842799"/>
              <a:ext cx="17805400" cy="10702925"/>
            </a:xfrm>
            <a:custGeom>
              <a:avLst/>
              <a:gdLst/>
              <a:ahLst/>
              <a:cxnLst/>
              <a:rect l="l" t="t" r="r" b="b"/>
              <a:pathLst>
                <a:path w="17805400" h="10702925">
                  <a:moveTo>
                    <a:pt x="17804948" y="10702791"/>
                  </a:moveTo>
                  <a:lnTo>
                    <a:pt x="0" y="10702791"/>
                  </a:lnTo>
                  <a:lnTo>
                    <a:pt x="0" y="0"/>
                  </a:lnTo>
                  <a:lnTo>
                    <a:pt x="17804948" y="0"/>
                  </a:lnTo>
                  <a:lnTo>
                    <a:pt x="17804948" y="10702791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523556" y="834343"/>
              <a:ext cx="17805400" cy="474980"/>
            </a:xfrm>
            <a:custGeom>
              <a:avLst/>
              <a:gdLst/>
              <a:ahLst/>
              <a:cxnLst/>
              <a:rect l="l" t="t" r="r" b="b"/>
              <a:pathLst>
                <a:path w="17805400" h="474980">
                  <a:moveTo>
                    <a:pt x="17804948" y="0"/>
                  </a:moveTo>
                  <a:lnTo>
                    <a:pt x="0" y="0"/>
                  </a:lnTo>
                  <a:lnTo>
                    <a:pt x="0" y="474505"/>
                  </a:lnTo>
                  <a:lnTo>
                    <a:pt x="17804948" y="474505"/>
                  </a:lnTo>
                  <a:lnTo>
                    <a:pt x="178049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1805274" y="884926"/>
            <a:ext cx="1661160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00" spc="-20">
                <a:solidFill>
                  <a:srgbClr val="FFFFFF"/>
                </a:solidFill>
                <a:latin typeface="Suisse Int'l Book"/>
                <a:cs typeface="Suisse Int'l Book"/>
              </a:rPr>
              <a:t>Job</a:t>
            </a:r>
            <a:r>
              <a:rPr dirty="0" sz="1900" spc="-95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900">
                <a:solidFill>
                  <a:srgbClr val="FFFFFF"/>
                </a:solidFill>
                <a:latin typeface="Suisse Int'l Book"/>
                <a:cs typeface="Suisse Int'l Book"/>
              </a:rPr>
              <a:t>to</a:t>
            </a:r>
            <a:r>
              <a:rPr dirty="0" sz="1900" spc="-75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900">
                <a:solidFill>
                  <a:srgbClr val="FFFFFF"/>
                </a:solidFill>
                <a:latin typeface="Suisse Int'l Book"/>
                <a:cs typeface="Suisse Int'l Book"/>
              </a:rPr>
              <a:t>be</a:t>
            </a:r>
            <a:r>
              <a:rPr dirty="0" sz="1900" spc="-65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900" spc="-20">
                <a:solidFill>
                  <a:srgbClr val="FFFFFF"/>
                </a:solidFill>
                <a:latin typeface="Suisse Int'l Book"/>
                <a:cs typeface="Suisse Int'l Book"/>
              </a:rPr>
              <a:t>done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450254" y="884926"/>
            <a:ext cx="1309370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00" spc="-25">
                <a:solidFill>
                  <a:srgbClr val="FFFFFF"/>
                </a:solidFill>
                <a:latin typeface="Suisse Int'l Book"/>
                <a:cs typeface="Suisse Int'l Book"/>
              </a:rPr>
              <a:t>Tipo</a:t>
            </a:r>
            <a:r>
              <a:rPr dirty="0" sz="1900" spc="-70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900">
                <a:solidFill>
                  <a:srgbClr val="FFFFFF"/>
                </a:solidFill>
                <a:latin typeface="Suisse Int'l Book"/>
                <a:cs typeface="Suisse Int'l Book"/>
              </a:rPr>
              <a:t>de</a:t>
            </a:r>
            <a:r>
              <a:rPr dirty="0" sz="1900" spc="-70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900" spc="-25">
                <a:solidFill>
                  <a:srgbClr val="FFFFFF"/>
                </a:solidFill>
                <a:latin typeface="Suisse Int'l Book"/>
                <a:cs typeface="Suisse Int'l Book"/>
              </a:rPr>
              <a:t>Job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1608359" y="884926"/>
            <a:ext cx="2211705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00" spc="-30">
                <a:solidFill>
                  <a:srgbClr val="FFFFFF"/>
                </a:solidFill>
                <a:latin typeface="Suisse Int'l Book"/>
                <a:cs typeface="Suisse Int'l Book"/>
              </a:rPr>
              <a:t>Niveles</a:t>
            </a:r>
            <a:r>
              <a:rPr dirty="0" sz="1900" spc="-65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900">
                <a:solidFill>
                  <a:srgbClr val="FFFFFF"/>
                </a:solidFill>
                <a:latin typeface="Suisse Int'l Book"/>
                <a:cs typeface="Suisse Int'l Book"/>
              </a:rPr>
              <a:t>de</a:t>
            </a:r>
            <a:r>
              <a:rPr dirty="0" sz="1900" spc="-65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900" spc="-10">
                <a:solidFill>
                  <a:srgbClr val="FFFFFF"/>
                </a:solidFill>
                <a:latin typeface="Suisse Int'l Book"/>
                <a:cs typeface="Suisse Int'l Book"/>
              </a:rPr>
              <a:t>Prioridad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6448231" y="884926"/>
            <a:ext cx="1290320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00" spc="-10">
                <a:solidFill>
                  <a:srgbClr val="FFFFFF"/>
                </a:solidFill>
                <a:latin typeface="Suisse Int'l Book"/>
                <a:cs typeface="Suisse Int'l Book"/>
              </a:rPr>
              <a:t>Prioridades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34" name="object 34" descr=""/>
          <p:cNvSpPr/>
          <p:nvPr/>
        </p:nvSpPr>
        <p:spPr>
          <a:xfrm>
            <a:off x="5991080" y="1303947"/>
            <a:ext cx="4451350" cy="474980"/>
          </a:xfrm>
          <a:custGeom>
            <a:avLst/>
            <a:gdLst/>
            <a:ahLst/>
            <a:cxnLst/>
            <a:rect l="l" t="t" r="r" b="b"/>
            <a:pathLst>
              <a:path w="4451350" h="474980">
                <a:moveTo>
                  <a:pt x="4451235" y="0"/>
                </a:moveTo>
                <a:lnTo>
                  <a:pt x="0" y="0"/>
                </a:lnTo>
                <a:lnTo>
                  <a:pt x="0" y="474521"/>
                </a:lnTo>
                <a:lnTo>
                  <a:pt x="4451235" y="474521"/>
                </a:lnTo>
                <a:lnTo>
                  <a:pt x="4451235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/>
          <p:nvPr/>
        </p:nvSpPr>
        <p:spPr>
          <a:xfrm>
            <a:off x="6358911" y="1426281"/>
            <a:ext cx="75184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">
                <a:solidFill>
                  <a:srgbClr val="131718"/>
                </a:solidFill>
                <a:latin typeface="Suisse Int'l Book"/>
                <a:cs typeface="Suisse Int'l Book"/>
              </a:rPr>
              <a:t>Funcional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7954202" y="1426281"/>
            <a:ext cx="48514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>
                <a:solidFill>
                  <a:srgbClr val="131718"/>
                </a:solidFill>
                <a:latin typeface="Suisse Int'l Book"/>
                <a:cs typeface="Suisse Int'l Book"/>
              </a:rPr>
              <a:t>Social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9278260" y="1426281"/>
            <a:ext cx="81661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>
                <a:solidFill>
                  <a:srgbClr val="131718"/>
                </a:solidFill>
                <a:latin typeface="Suisse Int'l Book"/>
                <a:cs typeface="Suisse Int'l Book"/>
              </a:rPr>
              <a:t>Emocional</a:t>
            </a:r>
            <a:endParaRPr sz="1300">
              <a:latin typeface="Suisse Int'l Book"/>
              <a:cs typeface="Suisse Int'l Book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1518761" y="1284671"/>
            <a:ext cx="17826355" cy="10264140"/>
            <a:chOff x="1518761" y="1284671"/>
            <a:chExt cx="17826355" cy="10264140"/>
          </a:xfrm>
        </p:grpSpPr>
        <p:sp>
          <p:nvSpPr>
            <p:cNvPr id="39" name="object 39" descr=""/>
            <p:cNvSpPr/>
            <p:nvPr/>
          </p:nvSpPr>
          <p:spPr>
            <a:xfrm>
              <a:off x="10442308" y="1284671"/>
              <a:ext cx="0" cy="10264140"/>
            </a:xfrm>
            <a:custGeom>
              <a:avLst/>
              <a:gdLst/>
              <a:ahLst/>
              <a:cxnLst/>
              <a:rect l="l" t="t" r="r" b="b"/>
              <a:pathLst>
                <a:path w="0" h="10264140">
                  <a:moveTo>
                    <a:pt x="0" y="0"/>
                  </a:moveTo>
                  <a:lnTo>
                    <a:pt x="0" y="10264141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4893548" y="1284671"/>
              <a:ext cx="0" cy="10264140"/>
            </a:xfrm>
            <a:custGeom>
              <a:avLst/>
              <a:gdLst/>
              <a:ahLst/>
              <a:cxnLst/>
              <a:rect l="l" t="t" r="r" b="b"/>
              <a:pathLst>
                <a:path w="0" h="10264140">
                  <a:moveTo>
                    <a:pt x="0" y="0"/>
                  </a:moveTo>
                  <a:lnTo>
                    <a:pt x="0" y="10264141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6390782" y="1284671"/>
              <a:ext cx="0" cy="10264140"/>
            </a:xfrm>
            <a:custGeom>
              <a:avLst/>
              <a:gdLst/>
              <a:ahLst/>
              <a:cxnLst/>
              <a:rect l="l" t="t" r="r" b="b"/>
              <a:pathLst>
                <a:path w="0" h="10264140">
                  <a:moveTo>
                    <a:pt x="0" y="0"/>
                  </a:moveTo>
                  <a:lnTo>
                    <a:pt x="0" y="10264141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8965307" y="1284671"/>
              <a:ext cx="0" cy="10264140"/>
            </a:xfrm>
            <a:custGeom>
              <a:avLst/>
              <a:gdLst/>
              <a:ahLst/>
              <a:cxnLst/>
              <a:rect l="l" t="t" r="r" b="b"/>
              <a:pathLst>
                <a:path w="0" h="10264140">
                  <a:moveTo>
                    <a:pt x="0" y="0"/>
                  </a:moveTo>
                  <a:lnTo>
                    <a:pt x="0" y="10264141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7867784" y="1284671"/>
              <a:ext cx="0" cy="10264140"/>
            </a:xfrm>
            <a:custGeom>
              <a:avLst/>
              <a:gdLst/>
              <a:ahLst/>
              <a:cxnLst/>
              <a:rect l="l" t="t" r="r" b="b"/>
              <a:pathLst>
                <a:path w="0" h="10264140">
                  <a:moveTo>
                    <a:pt x="0" y="0"/>
                  </a:moveTo>
                  <a:lnTo>
                    <a:pt x="0" y="10264141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518761" y="4905903"/>
              <a:ext cx="17805400" cy="0"/>
            </a:xfrm>
            <a:custGeom>
              <a:avLst/>
              <a:gdLst/>
              <a:ahLst/>
              <a:cxnLst/>
              <a:rect l="l" t="t" r="r" b="b"/>
              <a:pathLst>
                <a:path w="17805400" h="0">
                  <a:moveTo>
                    <a:pt x="17804948" y="0"/>
                  </a:moveTo>
                  <a:lnTo>
                    <a:pt x="0" y="0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518761" y="8201509"/>
              <a:ext cx="17805400" cy="0"/>
            </a:xfrm>
            <a:custGeom>
              <a:avLst/>
              <a:gdLst/>
              <a:ahLst/>
              <a:cxnLst/>
              <a:rect l="l" t="t" r="r" b="b"/>
              <a:pathLst>
                <a:path w="17805400" h="0">
                  <a:moveTo>
                    <a:pt x="17804948" y="0"/>
                  </a:moveTo>
                  <a:lnTo>
                    <a:pt x="0" y="0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4893557" y="1303947"/>
              <a:ext cx="4451350" cy="474980"/>
            </a:xfrm>
            <a:custGeom>
              <a:avLst/>
              <a:gdLst/>
              <a:ahLst/>
              <a:cxnLst/>
              <a:rect l="l" t="t" r="r" b="b"/>
              <a:pathLst>
                <a:path w="4451350" h="474980">
                  <a:moveTo>
                    <a:pt x="4451235" y="0"/>
                  </a:moveTo>
                  <a:lnTo>
                    <a:pt x="0" y="0"/>
                  </a:lnTo>
                  <a:lnTo>
                    <a:pt x="0" y="474521"/>
                  </a:lnTo>
                  <a:lnTo>
                    <a:pt x="4451235" y="474521"/>
                  </a:lnTo>
                  <a:lnTo>
                    <a:pt x="4451235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15462894" y="1426281"/>
            <a:ext cx="35877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">
                <a:solidFill>
                  <a:srgbClr val="131718"/>
                </a:solidFill>
                <a:latin typeface="Suisse Int'l Book"/>
                <a:cs typeface="Suisse Int'l Book"/>
              </a:rPr>
              <a:t>Bajo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86" name="object 8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10"/>
              </a:lnSpc>
            </a:pPr>
            <a:r>
              <a:rPr dirty="0" spc="-10"/>
              <a:t>ilab.net/</a:t>
            </a:r>
            <a:r>
              <a:rPr dirty="0" spc="-10">
                <a:latin typeface="Suisse Int'l Medium"/>
                <a:cs typeface="Suisse Int'l Medium"/>
              </a:rPr>
              <a:t>itools</a:t>
            </a:r>
          </a:p>
        </p:txBody>
      </p:sp>
      <p:sp>
        <p:nvSpPr>
          <p:cNvPr id="48" name="object 48" descr=""/>
          <p:cNvSpPr txBox="1"/>
          <p:nvPr/>
        </p:nvSpPr>
        <p:spPr>
          <a:xfrm>
            <a:off x="16884921" y="1426281"/>
            <a:ext cx="495934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>
                <a:solidFill>
                  <a:srgbClr val="131718"/>
                </a:solidFill>
                <a:latin typeface="Suisse Int'l Book"/>
                <a:cs typeface="Suisse Int'l Book"/>
              </a:rPr>
              <a:t>Medio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18413521" y="1426281"/>
            <a:ext cx="32004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">
                <a:solidFill>
                  <a:srgbClr val="131718"/>
                </a:solidFill>
                <a:latin typeface="Suisse Int'l Book"/>
                <a:cs typeface="Suisse Int'l Book"/>
              </a:rPr>
              <a:t>Alto</a:t>
            </a:r>
            <a:endParaRPr sz="1300">
              <a:latin typeface="Suisse Int'l Book"/>
              <a:cs typeface="Suisse Int'l Book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12276104" y="1745995"/>
            <a:ext cx="104965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0">
                <a:latin typeface="Suisse Int'l"/>
                <a:cs typeface="Suisse Int'l"/>
              </a:rPr>
              <a:t>Importante:</a:t>
            </a:r>
            <a:endParaRPr sz="1550">
              <a:latin typeface="Suisse Int'l"/>
              <a:cs typeface="Suisse Int'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12295016" y="2773785"/>
            <a:ext cx="101219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0">
                <a:latin typeface="Suisse Int'l"/>
                <a:cs typeface="Suisse Int'l"/>
              </a:rPr>
              <a:t>Satisfecho:</a:t>
            </a:r>
            <a:endParaRPr sz="1550">
              <a:latin typeface="Suisse Int'l"/>
              <a:cs typeface="Suisse Int'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12360226" y="3760991"/>
            <a:ext cx="88138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latin typeface="Suisse Int'l"/>
                <a:cs typeface="Suisse Int'l"/>
              </a:rPr>
              <a:t>Alto</a:t>
            </a:r>
            <a:r>
              <a:rPr dirty="0" sz="1550" spc="-65">
                <a:latin typeface="Suisse Int'l"/>
                <a:cs typeface="Suisse Int'l"/>
              </a:rPr>
              <a:t> </a:t>
            </a:r>
            <a:r>
              <a:rPr dirty="0" sz="1550" spc="-10">
                <a:latin typeface="Suisse Int'l"/>
                <a:cs typeface="Suisse Int'l"/>
              </a:rPr>
              <a:t>valor:</a:t>
            </a:r>
            <a:endParaRPr sz="1550">
              <a:latin typeface="Suisse Int'l"/>
              <a:cs typeface="Suisse Int'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10878949" y="2145865"/>
            <a:ext cx="15621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0" b="1">
                <a:latin typeface="Suisse Int'l"/>
                <a:cs typeface="Suisse Int'l"/>
              </a:rPr>
              <a:t>0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14116249" y="2145865"/>
            <a:ext cx="35433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25" b="1">
                <a:latin typeface="Suisse Int'l"/>
                <a:cs typeface="Suisse Int'l"/>
              </a:rPr>
              <a:t>100</a:t>
            </a:r>
            <a:endParaRPr sz="1400">
              <a:latin typeface="Suisse Int'l"/>
              <a:cs typeface="Suisse Int'l"/>
            </a:endParaRPr>
          </a:p>
        </p:txBody>
      </p:sp>
      <p:graphicFrame>
        <p:nvGraphicFramePr>
          <p:cNvPr id="55" name="object 55" descr=""/>
          <p:cNvGraphicFramePr>
            <a:graphicFrameLocks noGrp="1"/>
          </p:cNvGraphicFramePr>
          <p:nvPr/>
        </p:nvGraphicFramePr>
        <p:xfrm>
          <a:off x="11193427" y="2140096"/>
          <a:ext cx="2889885" cy="229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/>
                <a:gridCol w="701675"/>
                <a:gridCol w="715010"/>
                <a:gridCol w="688339"/>
              </a:tblGrid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6" name="object 56" descr=""/>
          <p:cNvSpPr txBox="1"/>
          <p:nvPr/>
        </p:nvSpPr>
        <p:spPr>
          <a:xfrm>
            <a:off x="10878949" y="3133113"/>
            <a:ext cx="15621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0" b="1">
                <a:latin typeface="Suisse Int'l"/>
                <a:cs typeface="Suisse Int'l"/>
              </a:rPr>
              <a:t>0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14116249" y="3133113"/>
            <a:ext cx="35433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25" b="1">
                <a:latin typeface="Suisse Int'l"/>
                <a:cs typeface="Suisse Int'l"/>
              </a:rPr>
              <a:t>100</a:t>
            </a:r>
            <a:endParaRPr sz="1400">
              <a:latin typeface="Suisse Int'l"/>
              <a:cs typeface="Suisse Int'l"/>
            </a:endParaRPr>
          </a:p>
        </p:txBody>
      </p:sp>
      <p:graphicFrame>
        <p:nvGraphicFramePr>
          <p:cNvPr id="58" name="object 58" descr=""/>
          <p:cNvGraphicFramePr>
            <a:graphicFrameLocks noGrp="1"/>
          </p:cNvGraphicFramePr>
          <p:nvPr/>
        </p:nvGraphicFramePr>
        <p:xfrm>
          <a:off x="11193427" y="3127349"/>
          <a:ext cx="2889885" cy="229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/>
                <a:gridCol w="701675"/>
                <a:gridCol w="715010"/>
                <a:gridCol w="688339"/>
              </a:tblGrid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9" name="object 59" descr=""/>
          <p:cNvSpPr txBox="1"/>
          <p:nvPr/>
        </p:nvSpPr>
        <p:spPr>
          <a:xfrm>
            <a:off x="10878949" y="4140599"/>
            <a:ext cx="15621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0" b="1">
                <a:latin typeface="Suisse Int'l"/>
                <a:cs typeface="Suisse Int'l"/>
              </a:rPr>
              <a:t>0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4116249" y="4140599"/>
            <a:ext cx="35433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25" b="1">
                <a:latin typeface="Suisse Int'l"/>
                <a:cs typeface="Suisse Int'l"/>
              </a:rPr>
              <a:t>100</a:t>
            </a:r>
            <a:endParaRPr sz="1400">
              <a:latin typeface="Suisse Int'l"/>
              <a:cs typeface="Suisse Int'l"/>
            </a:endParaRPr>
          </a:p>
        </p:txBody>
      </p:sp>
      <p:graphicFrame>
        <p:nvGraphicFramePr>
          <p:cNvPr id="61" name="object 61" descr=""/>
          <p:cNvGraphicFramePr>
            <a:graphicFrameLocks noGrp="1"/>
          </p:cNvGraphicFramePr>
          <p:nvPr/>
        </p:nvGraphicFramePr>
        <p:xfrm>
          <a:off x="11193427" y="4114603"/>
          <a:ext cx="2889885" cy="229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/>
                <a:gridCol w="701675"/>
                <a:gridCol w="715010"/>
                <a:gridCol w="688339"/>
              </a:tblGrid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2" name="object 62" descr=""/>
          <p:cNvSpPr txBox="1"/>
          <p:nvPr/>
        </p:nvSpPr>
        <p:spPr>
          <a:xfrm>
            <a:off x="12276104" y="5186483"/>
            <a:ext cx="104965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0">
                <a:latin typeface="Suisse Int'l"/>
                <a:cs typeface="Suisse Int'l"/>
              </a:rPr>
              <a:t>Importante:</a:t>
            </a:r>
            <a:endParaRPr sz="1550">
              <a:latin typeface="Suisse Int'l"/>
              <a:cs typeface="Suisse Int'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12295016" y="6214273"/>
            <a:ext cx="101219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0">
                <a:latin typeface="Suisse Int'l"/>
                <a:cs typeface="Suisse Int'l"/>
              </a:rPr>
              <a:t>Satisfecho:</a:t>
            </a:r>
            <a:endParaRPr sz="1550">
              <a:latin typeface="Suisse Int'l"/>
              <a:cs typeface="Suisse Int'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12360226" y="7201479"/>
            <a:ext cx="88138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latin typeface="Suisse Int'l"/>
                <a:cs typeface="Suisse Int'l"/>
              </a:rPr>
              <a:t>Alto</a:t>
            </a:r>
            <a:r>
              <a:rPr dirty="0" sz="1550" spc="-65">
                <a:latin typeface="Suisse Int'l"/>
                <a:cs typeface="Suisse Int'l"/>
              </a:rPr>
              <a:t> </a:t>
            </a:r>
            <a:r>
              <a:rPr dirty="0" sz="1550" spc="-10">
                <a:latin typeface="Suisse Int'l"/>
                <a:cs typeface="Suisse Int'l"/>
              </a:rPr>
              <a:t>valor:</a:t>
            </a:r>
            <a:endParaRPr sz="1550">
              <a:latin typeface="Suisse Int'l"/>
              <a:cs typeface="Suisse Int'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10878949" y="5586353"/>
            <a:ext cx="15621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0" b="1">
                <a:latin typeface="Suisse Int'l"/>
                <a:cs typeface="Suisse Int'l"/>
              </a:rPr>
              <a:t>0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14116249" y="5586353"/>
            <a:ext cx="35433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25" b="1">
                <a:latin typeface="Suisse Int'l"/>
                <a:cs typeface="Suisse Int'l"/>
              </a:rPr>
              <a:t>100</a:t>
            </a:r>
            <a:endParaRPr sz="1400">
              <a:latin typeface="Suisse Int'l"/>
              <a:cs typeface="Suisse Int'l"/>
            </a:endParaRPr>
          </a:p>
        </p:txBody>
      </p:sp>
      <p:graphicFrame>
        <p:nvGraphicFramePr>
          <p:cNvPr id="67" name="object 67" descr=""/>
          <p:cNvGraphicFramePr>
            <a:graphicFrameLocks noGrp="1"/>
          </p:cNvGraphicFramePr>
          <p:nvPr/>
        </p:nvGraphicFramePr>
        <p:xfrm>
          <a:off x="11193427" y="5580594"/>
          <a:ext cx="2889885" cy="229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/>
                <a:gridCol w="701675"/>
                <a:gridCol w="715010"/>
                <a:gridCol w="688339"/>
              </a:tblGrid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8" name="object 68" descr=""/>
          <p:cNvSpPr txBox="1"/>
          <p:nvPr/>
        </p:nvSpPr>
        <p:spPr>
          <a:xfrm>
            <a:off x="10878949" y="6573609"/>
            <a:ext cx="15621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0" b="1">
                <a:latin typeface="Suisse Int'l"/>
                <a:cs typeface="Suisse Int'l"/>
              </a:rPr>
              <a:t>0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14116249" y="6573609"/>
            <a:ext cx="35433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25" b="1">
                <a:latin typeface="Suisse Int'l"/>
                <a:cs typeface="Suisse Int'l"/>
              </a:rPr>
              <a:t>100</a:t>
            </a:r>
            <a:endParaRPr sz="1400">
              <a:latin typeface="Suisse Int'l"/>
              <a:cs typeface="Suisse Int'l"/>
            </a:endParaRPr>
          </a:p>
        </p:txBody>
      </p:sp>
      <p:graphicFrame>
        <p:nvGraphicFramePr>
          <p:cNvPr id="70" name="object 70" descr=""/>
          <p:cNvGraphicFramePr>
            <a:graphicFrameLocks noGrp="1"/>
          </p:cNvGraphicFramePr>
          <p:nvPr/>
        </p:nvGraphicFramePr>
        <p:xfrm>
          <a:off x="11193427" y="6567847"/>
          <a:ext cx="2889885" cy="229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/>
                <a:gridCol w="701675"/>
                <a:gridCol w="715010"/>
                <a:gridCol w="688339"/>
              </a:tblGrid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1" name="object 71" descr=""/>
          <p:cNvSpPr txBox="1"/>
          <p:nvPr/>
        </p:nvSpPr>
        <p:spPr>
          <a:xfrm>
            <a:off x="10878949" y="7581096"/>
            <a:ext cx="15621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0" b="1">
                <a:latin typeface="Suisse Int'l"/>
                <a:cs typeface="Suisse Int'l"/>
              </a:rPr>
              <a:t>0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14116249" y="7581096"/>
            <a:ext cx="35433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25" b="1">
                <a:latin typeface="Suisse Int'l"/>
                <a:cs typeface="Suisse Int'l"/>
              </a:rPr>
              <a:t>100</a:t>
            </a:r>
            <a:endParaRPr sz="1400">
              <a:latin typeface="Suisse Int'l"/>
              <a:cs typeface="Suisse Int'l"/>
            </a:endParaRPr>
          </a:p>
        </p:txBody>
      </p:sp>
      <p:graphicFrame>
        <p:nvGraphicFramePr>
          <p:cNvPr id="73" name="object 73" descr=""/>
          <p:cNvGraphicFramePr>
            <a:graphicFrameLocks noGrp="1"/>
          </p:cNvGraphicFramePr>
          <p:nvPr/>
        </p:nvGraphicFramePr>
        <p:xfrm>
          <a:off x="11193427" y="7555101"/>
          <a:ext cx="2889885" cy="229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/>
                <a:gridCol w="701675"/>
                <a:gridCol w="715010"/>
                <a:gridCol w="688339"/>
              </a:tblGrid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4" name="object 74" descr=""/>
          <p:cNvSpPr txBox="1"/>
          <p:nvPr/>
        </p:nvSpPr>
        <p:spPr>
          <a:xfrm>
            <a:off x="12276104" y="8545175"/>
            <a:ext cx="104965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0">
                <a:latin typeface="Suisse Int'l"/>
                <a:cs typeface="Suisse Int'l"/>
              </a:rPr>
              <a:t>Importante:</a:t>
            </a:r>
            <a:endParaRPr sz="1550">
              <a:latin typeface="Suisse Int'l"/>
              <a:cs typeface="Suisse Int'l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12295016" y="9572965"/>
            <a:ext cx="101219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0">
                <a:latin typeface="Suisse Int'l"/>
                <a:cs typeface="Suisse Int'l"/>
              </a:rPr>
              <a:t>Satisfecho:</a:t>
            </a:r>
            <a:endParaRPr sz="1550">
              <a:latin typeface="Suisse Int'l"/>
              <a:cs typeface="Suisse Int'l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12360226" y="10560171"/>
            <a:ext cx="88138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latin typeface="Suisse Int'l"/>
                <a:cs typeface="Suisse Int'l"/>
              </a:rPr>
              <a:t>Alto</a:t>
            </a:r>
            <a:r>
              <a:rPr dirty="0" sz="1550" spc="-65">
                <a:latin typeface="Suisse Int'l"/>
                <a:cs typeface="Suisse Int'l"/>
              </a:rPr>
              <a:t> </a:t>
            </a:r>
            <a:r>
              <a:rPr dirty="0" sz="1550" spc="-10">
                <a:latin typeface="Suisse Int'l"/>
                <a:cs typeface="Suisse Int'l"/>
              </a:rPr>
              <a:t>valor:</a:t>
            </a:r>
            <a:endParaRPr sz="1550">
              <a:latin typeface="Suisse Int'l"/>
              <a:cs typeface="Suisse Int'l"/>
            </a:endParaRPr>
          </a:p>
        </p:txBody>
      </p:sp>
      <p:sp>
        <p:nvSpPr>
          <p:cNvPr id="77" name="object 77" descr=""/>
          <p:cNvSpPr txBox="1"/>
          <p:nvPr/>
        </p:nvSpPr>
        <p:spPr>
          <a:xfrm>
            <a:off x="10878949" y="8945044"/>
            <a:ext cx="15621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0" b="1">
                <a:latin typeface="Suisse Int'l"/>
                <a:cs typeface="Suisse Int'l"/>
              </a:rPr>
              <a:t>0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78" name="object 78" descr=""/>
          <p:cNvSpPr txBox="1"/>
          <p:nvPr/>
        </p:nvSpPr>
        <p:spPr>
          <a:xfrm>
            <a:off x="14116249" y="8945044"/>
            <a:ext cx="35433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25" b="1">
                <a:latin typeface="Suisse Int'l"/>
                <a:cs typeface="Suisse Int'l"/>
              </a:rPr>
              <a:t>100</a:t>
            </a:r>
            <a:endParaRPr sz="1400">
              <a:latin typeface="Suisse Int'l"/>
              <a:cs typeface="Suisse Int'l"/>
            </a:endParaRPr>
          </a:p>
        </p:txBody>
      </p:sp>
      <p:graphicFrame>
        <p:nvGraphicFramePr>
          <p:cNvPr id="79" name="object 79" descr=""/>
          <p:cNvGraphicFramePr>
            <a:graphicFrameLocks noGrp="1"/>
          </p:cNvGraphicFramePr>
          <p:nvPr/>
        </p:nvGraphicFramePr>
        <p:xfrm>
          <a:off x="11193427" y="8939279"/>
          <a:ext cx="2889885" cy="229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/>
                <a:gridCol w="701675"/>
                <a:gridCol w="715010"/>
                <a:gridCol w="688339"/>
              </a:tblGrid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0" name="object 80" descr=""/>
          <p:cNvSpPr txBox="1"/>
          <p:nvPr/>
        </p:nvSpPr>
        <p:spPr>
          <a:xfrm>
            <a:off x="10878949" y="9932299"/>
            <a:ext cx="15621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0" b="1">
                <a:latin typeface="Suisse Int'l"/>
                <a:cs typeface="Suisse Int'l"/>
              </a:rPr>
              <a:t>0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81" name="object 81" descr=""/>
          <p:cNvSpPr txBox="1"/>
          <p:nvPr/>
        </p:nvSpPr>
        <p:spPr>
          <a:xfrm>
            <a:off x="14116249" y="9932299"/>
            <a:ext cx="35433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25" b="1">
                <a:latin typeface="Suisse Int'l"/>
                <a:cs typeface="Suisse Int'l"/>
              </a:rPr>
              <a:t>100</a:t>
            </a:r>
            <a:endParaRPr sz="1400">
              <a:latin typeface="Suisse Int'l"/>
              <a:cs typeface="Suisse Int'l"/>
            </a:endParaRPr>
          </a:p>
        </p:txBody>
      </p:sp>
      <p:graphicFrame>
        <p:nvGraphicFramePr>
          <p:cNvPr id="82" name="object 82" descr=""/>
          <p:cNvGraphicFramePr>
            <a:graphicFrameLocks noGrp="1"/>
          </p:cNvGraphicFramePr>
          <p:nvPr/>
        </p:nvGraphicFramePr>
        <p:xfrm>
          <a:off x="11193427" y="9926540"/>
          <a:ext cx="2889885" cy="229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/>
                <a:gridCol w="701675"/>
                <a:gridCol w="715010"/>
                <a:gridCol w="688339"/>
              </a:tblGrid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3" name="object 83" descr=""/>
          <p:cNvSpPr txBox="1"/>
          <p:nvPr/>
        </p:nvSpPr>
        <p:spPr>
          <a:xfrm>
            <a:off x="10878949" y="10939788"/>
            <a:ext cx="15621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0" b="1">
                <a:latin typeface="Suisse Int'l"/>
                <a:cs typeface="Suisse Int'l"/>
              </a:rPr>
              <a:t>0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84" name="object 84" descr=""/>
          <p:cNvSpPr txBox="1"/>
          <p:nvPr/>
        </p:nvSpPr>
        <p:spPr>
          <a:xfrm>
            <a:off x="14116249" y="10939788"/>
            <a:ext cx="354330" cy="244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25" b="1">
                <a:latin typeface="Suisse Int'l"/>
                <a:cs typeface="Suisse Int'l"/>
              </a:rPr>
              <a:t>100</a:t>
            </a:r>
            <a:endParaRPr sz="1400">
              <a:latin typeface="Suisse Int'l"/>
              <a:cs typeface="Suisse Int'l"/>
            </a:endParaRPr>
          </a:p>
        </p:txBody>
      </p:sp>
      <p:graphicFrame>
        <p:nvGraphicFramePr>
          <p:cNvPr id="85" name="object 85" descr=""/>
          <p:cNvGraphicFramePr>
            <a:graphicFrameLocks noGrp="1"/>
          </p:cNvGraphicFramePr>
          <p:nvPr/>
        </p:nvGraphicFramePr>
        <p:xfrm>
          <a:off x="11193427" y="10913794"/>
          <a:ext cx="2889885" cy="229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/>
                <a:gridCol w="701675"/>
                <a:gridCol w="715010"/>
                <a:gridCol w="688339"/>
              </a:tblGrid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78045" y="10141353"/>
            <a:ext cx="285750" cy="187198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Job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to</a:t>
            </a:r>
            <a:r>
              <a:rPr dirty="0" sz="2050" spc="-1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be</a:t>
            </a:r>
            <a:r>
              <a:rPr dirty="0" sz="2050" spc="-1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Done</a:t>
            </a:r>
            <a:endParaRPr sz="2050">
              <a:latin typeface="Suisse Int'l Medium"/>
              <a:cs typeface="Suisse Int'l Medium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539529" y="699992"/>
          <a:ext cx="17897475" cy="10902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13020"/>
              </a:tblGrid>
              <a:tr h="474345"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900" spc="-3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Soy</a:t>
                      </a:r>
                      <a:r>
                        <a:rPr dirty="0" sz="1900" spc="-9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(persona)</a:t>
                      </a:r>
                      <a:endParaRPr sz="19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6476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</a:tr>
              <a:tr h="2206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74345"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9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Necesito</a:t>
                      </a:r>
                      <a:r>
                        <a:rPr dirty="0" sz="1900" spc="-6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/</a:t>
                      </a:r>
                      <a:r>
                        <a:rPr dirty="0" sz="1900" spc="-6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quiero</a:t>
                      </a:r>
                      <a:r>
                        <a:rPr dirty="0" sz="1900" spc="-6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(acción)</a:t>
                      </a:r>
                      <a:endParaRPr sz="19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6476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</a:tr>
              <a:tr h="2267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74345"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9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Para</a:t>
                      </a:r>
                      <a:r>
                        <a:rPr dirty="0" sz="1900" spc="-8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(job</a:t>
                      </a:r>
                      <a:r>
                        <a:rPr dirty="0" sz="1900" spc="-1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to</a:t>
                      </a:r>
                      <a:r>
                        <a:rPr dirty="0" sz="1900" spc="-7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be</a:t>
                      </a:r>
                      <a:r>
                        <a:rPr dirty="0" sz="1900" spc="-8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done)</a:t>
                      </a:r>
                      <a:endParaRPr sz="19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6476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</a:tr>
              <a:tr h="2267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74345"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9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Producto</a:t>
                      </a:r>
                      <a:endParaRPr sz="19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6476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</a:tr>
              <a:tr h="2263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377356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10"/>
              </a:lnSpc>
            </a:pPr>
            <a:r>
              <a:rPr dirty="0" spc="-10"/>
              <a:t>ilab.net/</a:t>
            </a:r>
            <a:r>
              <a:rPr dirty="0" spc="-10">
                <a:latin typeface="Suisse Int'l Medium"/>
                <a:cs typeface="Suisse Int'l Medium"/>
              </a:rPr>
              <a:t>itools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Qualitas_Value Proposition Strategy</dc:title>
  <dcterms:created xsi:type="dcterms:W3CDTF">2025-05-23T23:41:30Z</dcterms:created>
  <dcterms:modified xsi:type="dcterms:W3CDTF">2025-05-23T23:41:30Z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2025-05-11T00:00:00Z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