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7297266" y="1578804"/>
          <a:ext cx="12054840" cy="19526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98515"/>
                <a:gridCol w="2513330"/>
                <a:gridCol w="3567429"/>
              </a:tblGrid>
              <a:tr h="382905"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950"/>
                        </a:spcBef>
                        <a:tabLst>
                          <a:tab pos="4309745" algn="l"/>
                        </a:tabLst>
                      </a:pPr>
                      <a:r>
                        <a:rPr dirty="0" sz="900" spc="-25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1.</a:t>
                      </a:r>
                      <a:r>
                        <a:rPr dirty="0" sz="90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	</a:t>
                      </a:r>
                      <a:r>
                        <a:rPr dirty="0" sz="900" spc="-5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/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</a:txBody>
                  <a:tcPr marL="0" marR="0" marB="0" marT="120650">
                    <a:solidFill>
                      <a:srgbClr val="231F2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909955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dirty="0" sz="900" spc="-5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/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</a:txBody>
                  <a:tcPr marL="0" marR="0" marB="0" marT="120650">
                    <a:solidFill>
                      <a:srgbClr val="231F2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23925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dirty="0" sz="900" spc="-5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/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</a:txBody>
                  <a:tcPr marL="0" marR="0" marB="0" marT="120650">
                    <a:solidFill>
                      <a:srgbClr val="231F20">
                        <a:alpha val="5000"/>
                      </a:srgbClr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3017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4309745" algn="l"/>
                        </a:tabLst>
                      </a:pPr>
                      <a:r>
                        <a:rPr dirty="0" sz="900" spc="-25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2.</a:t>
                      </a:r>
                      <a:r>
                        <a:rPr dirty="0" sz="90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	</a:t>
                      </a:r>
                      <a:r>
                        <a:rPr dirty="0" sz="900" spc="-5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/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</a:txBody>
                  <a:tcPr marL="0" marR="0" marB="0" marT="76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909955">
                        <a:lnSpc>
                          <a:spcPct val="100000"/>
                        </a:lnSpc>
                      </a:pPr>
                      <a:r>
                        <a:rPr dirty="0" sz="900" spc="-5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/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</a:txBody>
                  <a:tcPr marL="0" marR="0" marB="0" marT="76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23925">
                        <a:lnSpc>
                          <a:spcPct val="100000"/>
                        </a:lnSpc>
                      </a:pPr>
                      <a:r>
                        <a:rPr dirty="0" sz="900" spc="-5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/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</a:txBody>
                  <a:tcPr marL="0" marR="0" marB="0" marT="7620"/>
                </a:tc>
              </a:tr>
              <a:tr h="382905"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910"/>
                        </a:spcBef>
                        <a:tabLst>
                          <a:tab pos="4309745" algn="l"/>
                        </a:tabLst>
                      </a:pPr>
                      <a:r>
                        <a:rPr dirty="0" sz="900" spc="-25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3.</a:t>
                      </a:r>
                      <a:r>
                        <a:rPr dirty="0" sz="90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	</a:t>
                      </a:r>
                      <a:r>
                        <a:rPr dirty="0" sz="900" spc="-5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/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</a:txBody>
                  <a:tcPr marL="0" marR="0" marB="0" marT="115570">
                    <a:solidFill>
                      <a:srgbClr val="231F2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909955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900" spc="-5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/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</a:txBody>
                  <a:tcPr marL="0" marR="0" marB="0" marT="115570">
                    <a:solidFill>
                      <a:srgbClr val="231F2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23925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dirty="0" sz="900" spc="-5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/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</a:txBody>
                  <a:tcPr marL="0" marR="0" marB="0" marT="115570">
                    <a:solidFill>
                      <a:srgbClr val="231F20">
                        <a:alpha val="5000"/>
                      </a:srgbClr>
                    </a:solidFill>
                  </a:tcPr>
                </a:tc>
              </a:tr>
              <a:tr h="4019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3017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4309745" algn="l"/>
                        </a:tabLst>
                      </a:pPr>
                      <a:r>
                        <a:rPr dirty="0" sz="900" spc="-25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4.</a:t>
                      </a:r>
                      <a:r>
                        <a:rPr dirty="0" sz="90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	</a:t>
                      </a:r>
                      <a:r>
                        <a:rPr dirty="0" sz="900" spc="-5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/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909955">
                        <a:lnSpc>
                          <a:spcPct val="100000"/>
                        </a:lnSpc>
                      </a:pPr>
                      <a:r>
                        <a:rPr dirty="0" sz="900" spc="-5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/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923925">
                        <a:lnSpc>
                          <a:spcPct val="100000"/>
                        </a:lnSpc>
                      </a:pPr>
                      <a:r>
                        <a:rPr dirty="0" sz="900" spc="-5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/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</a:txBody>
                  <a:tcPr marL="0" marR="0" marB="0" marT="2540"/>
                </a:tc>
              </a:tr>
              <a:tr h="391160"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994"/>
                        </a:spcBef>
                        <a:tabLst>
                          <a:tab pos="4309745" algn="l"/>
                        </a:tabLst>
                      </a:pPr>
                      <a:r>
                        <a:rPr dirty="0" sz="900" spc="-25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5.</a:t>
                      </a:r>
                      <a:r>
                        <a:rPr dirty="0" sz="90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	</a:t>
                      </a:r>
                      <a:r>
                        <a:rPr dirty="0" sz="900" spc="-5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/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</a:txBody>
                  <a:tcPr marL="0" marR="0" marB="0" marT="126364">
                    <a:solidFill>
                      <a:srgbClr val="231F2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909955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dirty="0" sz="900" spc="-5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/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</a:txBody>
                  <a:tcPr marL="0" marR="0" marB="0" marT="126364">
                    <a:solidFill>
                      <a:srgbClr val="231F2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23925">
                        <a:lnSpc>
                          <a:spcPct val="100000"/>
                        </a:lnSpc>
                        <a:spcBef>
                          <a:spcPts val="995"/>
                        </a:spcBef>
                      </a:pPr>
                      <a:r>
                        <a:rPr dirty="0" sz="900" spc="-5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/</a:t>
                      </a:r>
                      <a:endParaRPr sz="900">
                        <a:latin typeface="Suisse Int'l"/>
                        <a:cs typeface="Suisse Int'l"/>
                      </a:endParaRPr>
                    </a:p>
                  </a:txBody>
                  <a:tcPr marL="0" marR="0" marB="0" marT="126365">
                    <a:solidFill>
                      <a:srgbClr val="231F20">
                        <a:alpha val="5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" name="object 3" descr=""/>
          <p:cNvSpPr txBox="1"/>
          <p:nvPr/>
        </p:nvSpPr>
        <p:spPr>
          <a:xfrm>
            <a:off x="7297266" y="3713645"/>
            <a:ext cx="11978640" cy="383540"/>
          </a:xfrm>
          <a:prstGeom prst="rect">
            <a:avLst/>
          </a:prstGeom>
          <a:solidFill>
            <a:srgbClr val="231F20">
              <a:alpha val="5000"/>
            </a:srgbClr>
          </a:solidFill>
        </p:spPr>
        <p:txBody>
          <a:bodyPr wrap="square" lIns="0" tIns="129539" rIns="0" bIns="0" rtlCol="0" vert="horz">
            <a:spAutoFit/>
          </a:bodyPr>
          <a:lstStyle/>
          <a:p>
            <a:pPr marL="130175">
              <a:lnSpc>
                <a:spcPct val="100000"/>
              </a:lnSpc>
              <a:spcBef>
                <a:spcPts val="1019"/>
              </a:spcBef>
              <a:tabLst>
                <a:tab pos="4309745" algn="l"/>
                <a:tab pos="7447915" algn="l"/>
                <a:tab pos="9335135" algn="l"/>
              </a:tabLst>
            </a:pPr>
            <a:r>
              <a:rPr dirty="0" baseline="3086" sz="1350" spc="-37">
                <a:solidFill>
                  <a:srgbClr val="131718"/>
                </a:solidFill>
                <a:latin typeface="Suisse Int'l"/>
                <a:cs typeface="Suisse Int'l"/>
              </a:rPr>
              <a:t>1.</a:t>
            </a:r>
            <a:r>
              <a:rPr dirty="0" baseline="3086" sz="135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7415148" y="4228851"/>
            <a:ext cx="9275445" cy="167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4191635" algn="l"/>
                <a:tab pos="7330440" algn="l"/>
                <a:tab pos="9217025" algn="l"/>
              </a:tabLst>
            </a:pPr>
            <a:r>
              <a:rPr dirty="0" baseline="3086" sz="1350" spc="-37">
                <a:solidFill>
                  <a:srgbClr val="131718"/>
                </a:solidFill>
                <a:latin typeface="Suisse Int'l"/>
                <a:cs typeface="Suisse Int'l"/>
              </a:rPr>
              <a:t>2.</a:t>
            </a:r>
            <a:r>
              <a:rPr dirty="0" baseline="3086" sz="135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297266" y="4491401"/>
            <a:ext cx="11978640" cy="383540"/>
          </a:xfrm>
          <a:prstGeom prst="rect">
            <a:avLst/>
          </a:prstGeom>
          <a:solidFill>
            <a:srgbClr val="231F20">
              <a:alpha val="5000"/>
            </a:srgbClr>
          </a:solidFill>
        </p:spPr>
        <p:txBody>
          <a:bodyPr wrap="square" lIns="0" tIns="124460" rIns="0" bIns="0" rtlCol="0" vert="horz">
            <a:spAutoFit/>
          </a:bodyPr>
          <a:lstStyle/>
          <a:p>
            <a:pPr marL="130175">
              <a:lnSpc>
                <a:spcPct val="100000"/>
              </a:lnSpc>
              <a:spcBef>
                <a:spcPts val="980"/>
              </a:spcBef>
              <a:tabLst>
                <a:tab pos="4309745" algn="l"/>
                <a:tab pos="7447915" algn="l"/>
                <a:tab pos="9335135" algn="l"/>
              </a:tabLst>
            </a:pPr>
            <a:r>
              <a:rPr dirty="0" baseline="3086" sz="1350" spc="-37">
                <a:solidFill>
                  <a:srgbClr val="131718"/>
                </a:solidFill>
                <a:latin typeface="Suisse Int'l"/>
                <a:cs typeface="Suisse Int'l"/>
              </a:rPr>
              <a:t>3.</a:t>
            </a:r>
            <a:r>
              <a:rPr dirty="0" baseline="3086" sz="135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1607213" y="5395768"/>
            <a:ext cx="57785" cy="167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4745785" y="5395650"/>
            <a:ext cx="57785" cy="167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6632804" y="5395532"/>
            <a:ext cx="57785" cy="167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7297266" y="5917824"/>
            <a:ext cx="11978640" cy="383540"/>
          </a:xfrm>
          <a:prstGeom prst="rect">
            <a:avLst/>
          </a:prstGeom>
          <a:solidFill>
            <a:srgbClr val="231F20">
              <a:alpha val="5000"/>
            </a:srgbClr>
          </a:solidFill>
        </p:spPr>
        <p:txBody>
          <a:bodyPr wrap="square" lIns="0" tIns="120650" rIns="0" bIns="0" rtlCol="0" vert="horz">
            <a:spAutoFit/>
          </a:bodyPr>
          <a:lstStyle/>
          <a:p>
            <a:pPr marL="130175">
              <a:lnSpc>
                <a:spcPct val="100000"/>
              </a:lnSpc>
              <a:spcBef>
                <a:spcPts val="950"/>
              </a:spcBef>
              <a:tabLst>
                <a:tab pos="4309745" algn="l"/>
                <a:tab pos="7448550" algn="l"/>
                <a:tab pos="9335135" algn="l"/>
              </a:tabLst>
            </a:pPr>
            <a:r>
              <a:rPr dirty="0" sz="900" spc="-25">
                <a:solidFill>
                  <a:srgbClr val="131718"/>
                </a:solidFill>
                <a:latin typeface="Suisse Int'l"/>
                <a:cs typeface="Suisse Int'l"/>
              </a:rPr>
              <a:t>1.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baseline="3086" sz="1350" spc="-75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baseline="3086" sz="135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baseline="3086" sz="1350" spc="-75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baseline="3086" sz="135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baseline="3086" sz="1350" spc="-75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baseline="3086" sz="1350">
              <a:latin typeface="Suisse Int'l"/>
              <a:cs typeface="Suisse Int'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7415148" y="6424341"/>
            <a:ext cx="9275445" cy="167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4191635" algn="l"/>
                <a:tab pos="7330440" algn="l"/>
                <a:tab pos="9217660" algn="l"/>
              </a:tabLst>
            </a:pPr>
            <a:r>
              <a:rPr dirty="0" sz="900" spc="-25">
                <a:solidFill>
                  <a:srgbClr val="131718"/>
                </a:solidFill>
                <a:latin typeface="Suisse Int'l"/>
                <a:cs typeface="Suisse Int'l"/>
              </a:rPr>
              <a:t>2.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baseline="3086" sz="1350" spc="-75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baseline="3086" sz="135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baseline="3086" sz="1350" spc="-75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baseline="3086" sz="135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baseline="3086" sz="1350" spc="-75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baseline="3086" sz="1350">
              <a:latin typeface="Suisse Int'l"/>
              <a:cs typeface="Suisse Int'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7297266" y="6695580"/>
            <a:ext cx="11978640" cy="383540"/>
          </a:xfrm>
          <a:prstGeom prst="rect">
            <a:avLst/>
          </a:prstGeom>
          <a:solidFill>
            <a:srgbClr val="231F20">
              <a:alpha val="5000"/>
            </a:srgbClr>
          </a:solidFill>
        </p:spPr>
        <p:txBody>
          <a:bodyPr wrap="square" lIns="0" tIns="115570" rIns="0" bIns="0" rtlCol="0" vert="horz">
            <a:spAutoFit/>
          </a:bodyPr>
          <a:lstStyle/>
          <a:p>
            <a:pPr marL="130175">
              <a:lnSpc>
                <a:spcPct val="100000"/>
              </a:lnSpc>
              <a:spcBef>
                <a:spcPts val="910"/>
              </a:spcBef>
              <a:tabLst>
                <a:tab pos="4309745" algn="l"/>
                <a:tab pos="7448550" algn="l"/>
                <a:tab pos="9335135" algn="l"/>
              </a:tabLst>
            </a:pPr>
            <a:r>
              <a:rPr dirty="0" sz="900" spc="-25">
                <a:solidFill>
                  <a:srgbClr val="131718"/>
                </a:solidFill>
                <a:latin typeface="Suisse Int'l"/>
                <a:cs typeface="Suisse Int'l"/>
              </a:rPr>
              <a:t>3.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baseline="3086" sz="1350" spc="-75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baseline="3086" sz="135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baseline="3086" sz="1350" spc="-75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baseline="3086" sz="135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baseline="3086" sz="1350" spc="-75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baseline="3086" sz="1350">
              <a:latin typeface="Suisse Int'l"/>
              <a:cs typeface="Suisse Int'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1607331" y="7586574"/>
            <a:ext cx="57785" cy="167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4745903" y="7586457"/>
            <a:ext cx="57785" cy="167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6632922" y="7586338"/>
            <a:ext cx="57785" cy="167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7297266" y="8089158"/>
            <a:ext cx="11978640" cy="383540"/>
          </a:xfrm>
          <a:prstGeom prst="rect">
            <a:avLst/>
          </a:prstGeom>
          <a:solidFill>
            <a:srgbClr val="231F20">
              <a:alpha val="5000"/>
            </a:srgbClr>
          </a:solidFill>
        </p:spPr>
        <p:txBody>
          <a:bodyPr wrap="square" lIns="0" tIns="130810" rIns="0" bIns="0" rtlCol="0" vert="horz">
            <a:spAutoFit/>
          </a:bodyPr>
          <a:lstStyle/>
          <a:p>
            <a:pPr marL="130175">
              <a:lnSpc>
                <a:spcPct val="100000"/>
              </a:lnSpc>
              <a:spcBef>
                <a:spcPts val="1030"/>
              </a:spcBef>
              <a:tabLst>
                <a:tab pos="4309745" algn="l"/>
                <a:tab pos="7448550" algn="l"/>
                <a:tab pos="9335135" algn="l"/>
              </a:tabLst>
            </a:pPr>
            <a:r>
              <a:rPr dirty="0" baseline="6172" sz="1350" spc="-37">
                <a:solidFill>
                  <a:srgbClr val="131718"/>
                </a:solidFill>
                <a:latin typeface="Suisse Int'l"/>
                <a:cs typeface="Suisse Int'l"/>
              </a:rPr>
              <a:t>1.</a:t>
            </a:r>
            <a:r>
              <a:rPr dirty="0" baseline="6172" sz="135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7415148" y="8605381"/>
            <a:ext cx="9275445" cy="167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4191635" algn="l"/>
                <a:tab pos="7330440" algn="l"/>
                <a:tab pos="9217660" algn="l"/>
              </a:tabLst>
            </a:pPr>
            <a:r>
              <a:rPr dirty="0" baseline="6172" sz="1350" spc="-37">
                <a:solidFill>
                  <a:srgbClr val="131718"/>
                </a:solidFill>
                <a:latin typeface="Suisse Int'l"/>
                <a:cs typeface="Suisse Int'l"/>
              </a:rPr>
              <a:t>2.</a:t>
            </a:r>
            <a:r>
              <a:rPr dirty="0" baseline="6172" sz="135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7297266" y="8866913"/>
            <a:ext cx="11978640" cy="383540"/>
          </a:xfrm>
          <a:prstGeom prst="rect">
            <a:avLst/>
          </a:prstGeom>
          <a:solidFill>
            <a:srgbClr val="231F20">
              <a:alpha val="5000"/>
            </a:srgbClr>
          </a:solidFill>
        </p:spPr>
        <p:txBody>
          <a:bodyPr wrap="square" lIns="0" tIns="125730" rIns="0" bIns="0" rtlCol="0" vert="horz">
            <a:spAutoFit/>
          </a:bodyPr>
          <a:lstStyle/>
          <a:p>
            <a:pPr marL="130175">
              <a:lnSpc>
                <a:spcPct val="100000"/>
              </a:lnSpc>
              <a:spcBef>
                <a:spcPts val="990"/>
              </a:spcBef>
              <a:tabLst>
                <a:tab pos="4309745" algn="l"/>
                <a:tab pos="7448550" algn="l"/>
                <a:tab pos="9335135" algn="l"/>
              </a:tabLst>
            </a:pPr>
            <a:r>
              <a:rPr dirty="0" baseline="6172" sz="1350" spc="-37">
                <a:solidFill>
                  <a:srgbClr val="131718"/>
                </a:solidFill>
                <a:latin typeface="Suisse Int'l"/>
                <a:cs typeface="Suisse Int'l"/>
              </a:rPr>
              <a:t>3.</a:t>
            </a:r>
            <a:r>
              <a:rPr dirty="0" baseline="6172" sz="135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1607449" y="9772298"/>
            <a:ext cx="57785" cy="167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4746020" y="9772180"/>
            <a:ext cx="57785" cy="167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6633040" y="9772062"/>
            <a:ext cx="57785" cy="167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7297266" y="10213471"/>
            <a:ext cx="11978640" cy="383540"/>
          </a:xfrm>
          <a:prstGeom prst="rect">
            <a:avLst/>
          </a:prstGeom>
          <a:solidFill>
            <a:srgbClr val="231F20">
              <a:alpha val="5000"/>
            </a:srgbClr>
          </a:solidFill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900">
              <a:latin typeface="Times New Roman"/>
              <a:cs typeface="Times New Roman"/>
            </a:endParaRPr>
          </a:p>
          <a:p>
            <a:pPr marL="130175">
              <a:lnSpc>
                <a:spcPct val="100000"/>
              </a:lnSpc>
              <a:tabLst>
                <a:tab pos="4309745" algn="l"/>
                <a:tab pos="7448550" algn="l"/>
                <a:tab pos="9335770" algn="l"/>
              </a:tabLst>
            </a:pPr>
            <a:r>
              <a:rPr dirty="0" baseline="6172" sz="1350" spc="-37">
                <a:solidFill>
                  <a:srgbClr val="131718"/>
                </a:solidFill>
                <a:latin typeface="Suisse Int'l"/>
                <a:cs typeface="Suisse Int'l"/>
              </a:rPr>
              <a:t>1.</a:t>
            </a:r>
            <a:r>
              <a:rPr dirty="0" baseline="6172" sz="135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1594867" y="10735548"/>
            <a:ext cx="5095875" cy="167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3150870" algn="l"/>
                <a:tab pos="5038090" algn="l"/>
              </a:tabLst>
            </a:pP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7297266" y="10991226"/>
            <a:ext cx="11978640" cy="383540"/>
          </a:xfrm>
          <a:prstGeom prst="rect">
            <a:avLst/>
          </a:prstGeom>
          <a:solidFill>
            <a:srgbClr val="231F20">
              <a:alpha val="5000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130175">
              <a:lnSpc>
                <a:spcPct val="100000"/>
              </a:lnSpc>
              <a:tabLst>
                <a:tab pos="4309745" algn="l"/>
                <a:tab pos="7448550" algn="l"/>
                <a:tab pos="9335770" algn="l"/>
              </a:tabLst>
            </a:pPr>
            <a:r>
              <a:rPr dirty="0" baseline="6172" sz="1350" spc="-37">
                <a:solidFill>
                  <a:srgbClr val="131718"/>
                </a:solidFill>
                <a:latin typeface="Suisse Int'l"/>
                <a:cs typeface="Suisse Int'l"/>
              </a:rPr>
              <a:t>3.</a:t>
            </a:r>
            <a:r>
              <a:rPr dirty="0" baseline="6172" sz="135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1594867" y="11508252"/>
            <a:ext cx="5095875" cy="167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3150870" algn="l"/>
                <a:tab pos="5038090" algn="l"/>
              </a:tabLst>
            </a:pP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7297266" y="11776830"/>
            <a:ext cx="11978640" cy="383540"/>
          </a:xfrm>
          <a:prstGeom prst="rect">
            <a:avLst/>
          </a:prstGeom>
          <a:solidFill>
            <a:srgbClr val="231F20">
              <a:alpha val="5000"/>
            </a:srgbClr>
          </a:solidFill>
        </p:spPr>
        <p:txBody>
          <a:bodyPr wrap="square" lIns="0" tIns="1079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85"/>
              </a:spcBef>
            </a:pPr>
            <a:endParaRPr sz="900">
              <a:latin typeface="Times New Roman"/>
              <a:cs typeface="Times New Roman"/>
            </a:endParaRPr>
          </a:p>
          <a:p>
            <a:pPr marL="130175">
              <a:lnSpc>
                <a:spcPct val="100000"/>
              </a:lnSpc>
              <a:tabLst>
                <a:tab pos="4309745" algn="l"/>
                <a:tab pos="7448550" algn="l"/>
                <a:tab pos="9335770" algn="l"/>
              </a:tabLst>
            </a:pPr>
            <a:r>
              <a:rPr dirty="0" baseline="6172" sz="1350" spc="-37">
                <a:solidFill>
                  <a:srgbClr val="131718"/>
                </a:solidFill>
                <a:latin typeface="Suisse Int'l"/>
                <a:cs typeface="Suisse Int'l"/>
              </a:rPr>
              <a:t>5.</a:t>
            </a:r>
            <a:r>
              <a:rPr dirty="0" baseline="6172" sz="135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26" name="object 26" descr=""/>
          <p:cNvSpPr/>
          <p:nvPr/>
        </p:nvSpPr>
        <p:spPr>
          <a:xfrm>
            <a:off x="7297266" y="5277005"/>
            <a:ext cx="11978640" cy="383540"/>
          </a:xfrm>
          <a:custGeom>
            <a:avLst/>
            <a:gdLst/>
            <a:ahLst/>
            <a:cxnLst/>
            <a:rect l="l" t="t" r="r" b="b"/>
            <a:pathLst>
              <a:path w="11978640" h="383539">
                <a:moveTo>
                  <a:pt x="11978173" y="0"/>
                </a:moveTo>
                <a:lnTo>
                  <a:pt x="0" y="0"/>
                </a:lnTo>
                <a:lnTo>
                  <a:pt x="0" y="383487"/>
                </a:lnTo>
                <a:lnTo>
                  <a:pt x="11978173" y="383487"/>
                </a:lnTo>
                <a:lnTo>
                  <a:pt x="11978173" y="0"/>
                </a:lnTo>
                <a:close/>
              </a:path>
            </a:pathLst>
          </a:custGeom>
          <a:solidFill>
            <a:srgbClr val="231F20">
              <a:alpha val="500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 descr=""/>
          <p:cNvSpPr txBox="1"/>
          <p:nvPr/>
        </p:nvSpPr>
        <p:spPr>
          <a:xfrm>
            <a:off x="7415148" y="5001556"/>
            <a:ext cx="9275445" cy="167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4191635" algn="l"/>
                <a:tab pos="7330440" algn="l"/>
                <a:tab pos="9217025" algn="l"/>
              </a:tabLst>
            </a:pPr>
            <a:r>
              <a:rPr dirty="0" baseline="3086" sz="1350" spc="-37">
                <a:solidFill>
                  <a:srgbClr val="131718"/>
                </a:solidFill>
                <a:latin typeface="Suisse Int'l"/>
                <a:cs typeface="Suisse Int'l"/>
              </a:rPr>
              <a:t>4.</a:t>
            </a:r>
            <a:r>
              <a:rPr dirty="0" baseline="3086" sz="135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7427848" y="5387078"/>
            <a:ext cx="109220" cy="167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dirty="0" sz="900" spc="-25">
                <a:solidFill>
                  <a:srgbClr val="131718"/>
                </a:solidFill>
                <a:latin typeface="Suisse Int'l"/>
                <a:cs typeface="Suisse Int'l"/>
              </a:rPr>
              <a:t>5.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7297266" y="7481184"/>
            <a:ext cx="11978640" cy="383540"/>
          </a:xfrm>
          <a:custGeom>
            <a:avLst/>
            <a:gdLst/>
            <a:ahLst/>
            <a:cxnLst/>
            <a:rect l="l" t="t" r="r" b="b"/>
            <a:pathLst>
              <a:path w="11978640" h="383540">
                <a:moveTo>
                  <a:pt x="11978173" y="0"/>
                </a:moveTo>
                <a:lnTo>
                  <a:pt x="0" y="0"/>
                </a:lnTo>
                <a:lnTo>
                  <a:pt x="0" y="383487"/>
                </a:lnTo>
                <a:lnTo>
                  <a:pt x="11978173" y="383487"/>
                </a:lnTo>
                <a:lnTo>
                  <a:pt x="11978173" y="0"/>
                </a:lnTo>
                <a:close/>
              </a:path>
            </a:pathLst>
          </a:custGeom>
          <a:solidFill>
            <a:srgbClr val="231F20">
              <a:alpha val="500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 txBox="1"/>
          <p:nvPr/>
        </p:nvSpPr>
        <p:spPr>
          <a:xfrm>
            <a:off x="7415148" y="7197045"/>
            <a:ext cx="9275445" cy="167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4191635" algn="l"/>
                <a:tab pos="7330440" algn="l"/>
                <a:tab pos="9217660" algn="l"/>
              </a:tabLst>
            </a:pPr>
            <a:r>
              <a:rPr dirty="0" sz="900" spc="-25">
                <a:solidFill>
                  <a:srgbClr val="131718"/>
                </a:solidFill>
                <a:latin typeface="Suisse Int'l"/>
                <a:cs typeface="Suisse Int'l"/>
              </a:rPr>
              <a:t>4.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baseline="3086" sz="1350" spc="-75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baseline="3086" sz="135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baseline="3086" sz="1350" spc="-75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baseline="3086" sz="135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baseline="3086" sz="1350" spc="-75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baseline="3086" sz="1350">
              <a:latin typeface="Suisse Int'l"/>
              <a:cs typeface="Suisse Int'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7427848" y="7591258"/>
            <a:ext cx="109220" cy="167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dirty="0" sz="900" spc="-25">
                <a:solidFill>
                  <a:srgbClr val="131718"/>
                </a:solidFill>
                <a:latin typeface="Suisse Int'l"/>
                <a:cs typeface="Suisse Int'l"/>
              </a:rPr>
              <a:t>5.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32" name="object 32" descr=""/>
          <p:cNvSpPr/>
          <p:nvPr/>
        </p:nvSpPr>
        <p:spPr>
          <a:xfrm>
            <a:off x="7297266" y="9652518"/>
            <a:ext cx="11978640" cy="383540"/>
          </a:xfrm>
          <a:custGeom>
            <a:avLst/>
            <a:gdLst/>
            <a:ahLst/>
            <a:cxnLst/>
            <a:rect l="l" t="t" r="r" b="b"/>
            <a:pathLst>
              <a:path w="11978640" h="383540">
                <a:moveTo>
                  <a:pt x="11978173" y="0"/>
                </a:moveTo>
                <a:lnTo>
                  <a:pt x="0" y="0"/>
                </a:lnTo>
                <a:lnTo>
                  <a:pt x="0" y="383487"/>
                </a:lnTo>
                <a:lnTo>
                  <a:pt x="11978173" y="383487"/>
                </a:lnTo>
                <a:lnTo>
                  <a:pt x="11978173" y="0"/>
                </a:lnTo>
                <a:close/>
              </a:path>
            </a:pathLst>
          </a:custGeom>
          <a:solidFill>
            <a:srgbClr val="231F20">
              <a:alpha val="500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 txBox="1"/>
          <p:nvPr/>
        </p:nvSpPr>
        <p:spPr>
          <a:xfrm>
            <a:off x="7415148" y="9378085"/>
            <a:ext cx="9275445" cy="167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4191635" algn="l"/>
                <a:tab pos="7330440" algn="l"/>
                <a:tab pos="9217660" algn="l"/>
              </a:tabLst>
            </a:pPr>
            <a:r>
              <a:rPr dirty="0" baseline="6172" sz="1350" spc="-37">
                <a:solidFill>
                  <a:srgbClr val="131718"/>
                </a:solidFill>
                <a:latin typeface="Suisse Int'l"/>
                <a:cs typeface="Suisse Int'l"/>
              </a:rPr>
              <a:t>4.</a:t>
            </a:r>
            <a:r>
              <a:rPr dirty="0" baseline="6172" sz="135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r>
              <a:rPr dirty="0" sz="900">
                <a:solidFill>
                  <a:srgbClr val="131718"/>
                </a:solidFill>
                <a:latin typeface="Suisse Int'l"/>
                <a:cs typeface="Suisse Int'l"/>
              </a:rPr>
              <a:t>	</a:t>
            </a:r>
            <a:r>
              <a:rPr dirty="0" sz="900" spc="-50">
                <a:solidFill>
                  <a:srgbClr val="131718"/>
                </a:solidFill>
                <a:latin typeface="Suisse Int'l"/>
                <a:cs typeface="Suisse Int'l"/>
              </a:rPr>
              <a:t>/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7427848" y="9762592"/>
            <a:ext cx="109220" cy="167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dirty="0" sz="900" spc="-25">
                <a:solidFill>
                  <a:srgbClr val="131718"/>
                </a:solidFill>
                <a:latin typeface="Suisse Int'l"/>
                <a:cs typeface="Suisse Int'l"/>
              </a:rPr>
              <a:t>5.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7415148" y="10719989"/>
            <a:ext cx="124460" cy="167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900" spc="-25">
                <a:solidFill>
                  <a:srgbClr val="131718"/>
                </a:solidFill>
                <a:latin typeface="Suisse Int'l"/>
                <a:cs typeface="Suisse Int'l"/>
              </a:rPr>
              <a:t>2.</a:t>
            </a:r>
            <a:endParaRPr sz="900">
              <a:latin typeface="Suisse Int'l"/>
              <a:cs typeface="Suisse Int'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7415148" y="11492693"/>
            <a:ext cx="126364" cy="1676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900" spc="-25">
                <a:solidFill>
                  <a:srgbClr val="131718"/>
                </a:solidFill>
                <a:latin typeface="Suisse Int'l"/>
                <a:cs typeface="Suisse Int'l"/>
              </a:rPr>
              <a:t>4.</a:t>
            </a:r>
            <a:endParaRPr sz="900">
              <a:latin typeface="Suisse Int'l"/>
              <a:cs typeface="Suisse Int'l"/>
            </a:endParaRPr>
          </a:p>
        </p:txBody>
      </p:sp>
      <p:grpSp>
        <p:nvGrpSpPr>
          <p:cNvPr id="37" name="object 37" descr=""/>
          <p:cNvGrpSpPr/>
          <p:nvPr/>
        </p:nvGrpSpPr>
        <p:grpSpPr>
          <a:xfrm>
            <a:off x="0" y="12337774"/>
            <a:ext cx="20104735" cy="1065530"/>
            <a:chOff x="0" y="12337774"/>
            <a:chExt cx="20104735" cy="1065530"/>
          </a:xfrm>
        </p:grpSpPr>
        <p:sp>
          <p:nvSpPr>
            <p:cNvPr id="38" name="object 38" descr=""/>
            <p:cNvSpPr/>
            <p:nvPr/>
          </p:nvSpPr>
          <p:spPr>
            <a:xfrm>
              <a:off x="0" y="12337774"/>
              <a:ext cx="20104735" cy="1065530"/>
            </a:xfrm>
            <a:custGeom>
              <a:avLst/>
              <a:gdLst/>
              <a:ahLst/>
              <a:cxnLst/>
              <a:rect l="l" t="t" r="r" b="b"/>
              <a:pathLst>
                <a:path w="20104735" h="1065530">
                  <a:moveTo>
                    <a:pt x="20104109" y="0"/>
                  </a:moveTo>
                  <a:lnTo>
                    <a:pt x="0" y="0"/>
                  </a:lnTo>
                  <a:lnTo>
                    <a:pt x="0" y="1064985"/>
                  </a:lnTo>
                  <a:lnTo>
                    <a:pt x="20104109" y="1064985"/>
                  </a:lnTo>
                  <a:lnTo>
                    <a:pt x="20104109" y="0"/>
                  </a:lnTo>
                  <a:close/>
                </a:path>
              </a:pathLst>
            </a:custGeom>
            <a:solidFill>
              <a:srgbClr val="DCDDD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952339" y="12764939"/>
              <a:ext cx="262890" cy="434340"/>
            </a:xfrm>
            <a:custGeom>
              <a:avLst/>
              <a:gdLst/>
              <a:ahLst/>
              <a:cxnLst/>
              <a:rect l="l" t="t" r="r" b="b"/>
              <a:pathLst>
                <a:path w="262890" h="434340">
                  <a:moveTo>
                    <a:pt x="50158" y="0"/>
                  </a:moveTo>
                  <a:lnTo>
                    <a:pt x="34153" y="0"/>
                  </a:lnTo>
                  <a:lnTo>
                    <a:pt x="19205" y="1138"/>
                  </a:lnTo>
                  <a:lnTo>
                    <a:pt x="8533" y="4553"/>
                  </a:lnTo>
                  <a:lnTo>
                    <a:pt x="2132" y="10249"/>
                  </a:lnTo>
                  <a:lnTo>
                    <a:pt x="0" y="18227"/>
                  </a:lnTo>
                  <a:lnTo>
                    <a:pt x="0" y="416056"/>
                  </a:lnTo>
                  <a:lnTo>
                    <a:pt x="34153" y="434299"/>
                  </a:lnTo>
                  <a:lnTo>
                    <a:pt x="41017" y="434299"/>
                  </a:lnTo>
                  <a:lnTo>
                    <a:pt x="79772" y="391509"/>
                  </a:lnTo>
                  <a:lnTo>
                    <a:pt x="234258" y="391509"/>
                  </a:lnTo>
                  <a:lnTo>
                    <a:pt x="246057" y="371246"/>
                  </a:lnTo>
                  <a:lnTo>
                    <a:pt x="248158" y="365323"/>
                  </a:lnTo>
                  <a:lnTo>
                    <a:pt x="131081" y="365323"/>
                  </a:lnTo>
                  <a:lnTo>
                    <a:pt x="117893" y="363224"/>
                  </a:lnTo>
                  <a:lnTo>
                    <a:pt x="105712" y="356927"/>
                  </a:lnTo>
                  <a:lnTo>
                    <a:pt x="94527" y="346427"/>
                  </a:lnTo>
                  <a:lnTo>
                    <a:pt x="84327" y="331721"/>
                  </a:lnTo>
                  <a:lnTo>
                    <a:pt x="84327" y="204604"/>
                  </a:lnTo>
                  <a:lnTo>
                    <a:pt x="94100" y="199875"/>
                  </a:lnTo>
                  <a:lnTo>
                    <a:pt x="104005" y="196493"/>
                  </a:lnTo>
                  <a:lnTo>
                    <a:pt x="114047" y="194462"/>
                  </a:lnTo>
                  <a:lnTo>
                    <a:pt x="124233" y="193784"/>
                  </a:lnTo>
                  <a:lnTo>
                    <a:pt x="245991" y="193784"/>
                  </a:lnTo>
                  <a:lnTo>
                    <a:pt x="244930" y="190962"/>
                  </a:lnTo>
                  <a:lnTo>
                    <a:pt x="231090" y="168410"/>
                  </a:lnTo>
                  <a:lnTo>
                    <a:pt x="213694" y="150330"/>
                  </a:lnTo>
                  <a:lnTo>
                    <a:pt x="204835" y="144769"/>
                  </a:lnTo>
                  <a:lnTo>
                    <a:pt x="84327" y="144769"/>
                  </a:lnTo>
                  <a:lnTo>
                    <a:pt x="84327" y="18227"/>
                  </a:lnTo>
                  <a:lnTo>
                    <a:pt x="82188" y="10249"/>
                  </a:lnTo>
                  <a:lnTo>
                    <a:pt x="75777" y="4553"/>
                  </a:lnTo>
                  <a:lnTo>
                    <a:pt x="65098" y="1138"/>
                  </a:lnTo>
                  <a:lnTo>
                    <a:pt x="50158" y="0"/>
                  </a:lnTo>
                  <a:close/>
                </a:path>
                <a:path w="262890" h="434340">
                  <a:moveTo>
                    <a:pt x="234258" y="391509"/>
                  </a:moveTo>
                  <a:lnTo>
                    <a:pt x="79772" y="391509"/>
                  </a:lnTo>
                  <a:lnTo>
                    <a:pt x="85533" y="400506"/>
                  </a:lnTo>
                  <a:lnTo>
                    <a:pt x="120733" y="427567"/>
                  </a:lnTo>
                  <a:lnTo>
                    <a:pt x="156124" y="434299"/>
                  </a:lnTo>
                  <a:lnTo>
                    <a:pt x="178683" y="431747"/>
                  </a:lnTo>
                  <a:lnTo>
                    <a:pt x="199031" y="424096"/>
                  </a:lnTo>
                  <a:lnTo>
                    <a:pt x="217164" y="411354"/>
                  </a:lnTo>
                  <a:lnTo>
                    <a:pt x="233083" y="393527"/>
                  </a:lnTo>
                  <a:lnTo>
                    <a:pt x="234258" y="391509"/>
                  </a:lnTo>
                  <a:close/>
                </a:path>
                <a:path w="262890" h="434340">
                  <a:moveTo>
                    <a:pt x="245991" y="193784"/>
                  </a:moveTo>
                  <a:lnTo>
                    <a:pt x="124233" y="193784"/>
                  </a:lnTo>
                  <a:lnTo>
                    <a:pt x="147430" y="199142"/>
                  </a:lnTo>
                  <a:lnTo>
                    <a:pt x="164004" y="215219"/>
                  </a:lnTo>
                  <a:lnTo>
                    <a:pt x="173951" y="242023"/>
                  </a:lnTo>
                  <a:lnTo>
                    <a:pt x="177267" y="279562"/>
                  </a:lnTo>
                  <a:lnTo>
                    <a:pt x="174375" y="317074"/>
                  </a:lnTo>
                  <a:lnTo>
                    <a:pt x="165705" y="343876"/>
                  </a:lnTo>
                  <a:lnTo>
                    <a:pt x="151270" y="359960"/>
                  </a:lnTo>
                  <a:lnTo>
                    <a:pt x="131081" y="365323"/>
                  </a:lnTo>
                  <a:lnTo>
                    <a:pt x="248158" y="365323"/>
                  </a:lnTo>
                  <a:lnTo>
                    <a:pt x="255330" y="345105"/>
                  </a:lnTo>
                  <a:lnTo>
                    <a:pt x="260896" y="315109"/>
                  </a:lnTo>
                  <a:lnTo>
                    <a:pt x="262753" y="281264"/>
                  </a:lnTo>
                  <a:lnTo>
                    <a:pt x="260770" y="247386"/>
                  </a:lnTo>
                  <a:lnTo>
                    <a:pt x="254826" y="217286"/>
                  </a:lnTo>
                  <a:lnTo>
                    <a:pt x="245991" y="193784"/>
                  </a:lnTo>
                  <a:close/>
                </a:path>
                <a:path w="262890" h="434340">
                  <a:moveTo>
                    <a:pt x="142444" y="127085"/>
                  </a:moveTo>
                  <a:lnTo>
                    <a:pt x="126201" y="128192"/>
                  </a:lnTo>
                  <a:lnTo>
                    <a:pt x="111101" y="131509"/>
                  </a:lnTo>
                  <a:lnTo>
                    <a:pt x="97143" y="137036"/>
                  </a:lnTo>
                  <a:lnTo>
                    <a:pt x="84327" y="144769"/>
                  </a:lnTo>
                  <a:lnTo>
                    <a:pt x="204835" y="144769"/>
                  </a:lnTo>
                  <a:lnTo>
                    <a:pt x="193123" y="137416"/>
                  </a:lnTo>
                  <a:lnTo>
                    <a:pt x="169375" y="129668"/>
                  </a:lnTo>
                  <a:lnTo>
                    <a:pt x="142444" y="127085"/>
                  </a:lnTo>
                  <a:close/>
                </a:path>
              </a:pathLst>
            </a:custGeom>
            <a:solidFill>
              <a:srgbClr val="4F5457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0" name="object 40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6432" y="12546583"/>
              <a:ext cx="575961" cy="652651"/>
            </a:xfrm>
            <a:prstGeom prst="rect">
              <a:avLst/>
            </a:prstGeom>
          </p:spPr>
        </p:pic>
      </p:grpSp>
      <p:sp>
        <p:nvSpPr>
          <p:cNvPr id="41" name="object 41" descr=""/>
          <p:cNvSpPr txBox="1"/>
          <p:nvPr/>
        </p:nvSpPr>
        <p:spPr>
          <a:xfrm>
            <a:off x="17958361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378045" y="7329410"/>
            <a:ext cx="285750" cy="468376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Matriz</a:t>
            </a:r>
            <a:r>
              <a:rPr dirty="0" sz="2050" spc="-5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5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Evaluación</a:t>
            </a:r>
            <a:r>
              <a:rPr dirty="0" sz="2050" spc="-5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5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Madurez</a:t>
            </a:r>
            <a:r>
              <a:rPr dirty="0" sz="2050" spc="-5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20">
                <a:solidFill>
                  <a:srgbClr val="131718"/>
                </a:solidFill>
                <a:latin typeface="Suisse Int'l Medium"/>
                <a:cs typeface="Suisse Int'l Medium"/>
              </a:rPr>
              <a:t>Lean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377356" y="4110608"/>
            <a:ext cx="266065" cy="80391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Desafío: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44" name="object 44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 descr=""/>
          <p:cNvSpPr txBox="1"/>
          <p:nvPr/>
        </p:nvSpPr>
        <p:spPr>
          <a:xfrm>
            <a:off x="1451806" y="813814"/>
            <a:ext cx="1260475" cy="2717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spc="-10" b="1">
                <a:solidFill>
                  <a:srgbClr val="131718"/>
                </a:solidFill>
                <a:latin typeface="Suisse Int'l"/>
                <a:cs typeface="Suisse Int'l"/>
              </a:rPr>
              <a:t>DIMENSIÓN</a:t>
            </a:r>
            <a:endParaRPr sz="1600">
              <a:latin typeface="Suisse Int'l"/>
              <a:cs typeface="Suisse Int'l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4260618" y="657688"/>
            <a:ext cx="861694" cy="5454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107950">
              <a:lnSpc>
                <a:spcPct val="1066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131718"/>
                </a:solidFill>
                <a:latin typeface="Suisse Int'l"/>
                <a:cs typeface="Suisse Int'l"/>
              </a:rPr>
              <a:t>NIVEL </a:t>
            </a:r>
            <a:r>
              <a:rPr dirty="0" sz="1600" spc="-30" b="1">
                <a:solidFill>
                  <a:srgbClr val="131718"/>
                </a:solidFill>
                <a:latin typeface="Suisse Int'l"/>
                <a:cs typeface="Suisse Int'l"/>
              </a:rPr>
              <a:t>ACTUAL</a:t>
            </a:r>
            <a:endParaRPr sz="1600">
              <a:latin typeface="Suisse Int'l"/>
              <a:cs typeface="Suisse Int'l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5619641" y="657688"/>
            <a:ext cx="1094740" cy="5454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224154">
              <a:lnSpc>
                <a:spcPct val="1066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131718"/>
                </a:solidFill>
                <a:latin typeface="Suisse Int'l"/>
                <a:cs typeface="Suisse Int'l"/>
              </a:rPr>
              <a:t>NIVEL OBJETIVO</a:t>
            </a:r>
            <a:endParaRPr sz="1600">
              <a:latin typeface="Suisse Int'l"/>
              <a:cs typeface="Suisse Int'l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8724312" y="813814"/>
            <a:ext cx="1866900" cy="2717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b="1">
                <a:solidFill>
                  <a:srgbClr val="131718"/>
                </a:solidFill>
                <a:latin typeface="Suisse Int'l"/>
                <a:cs typeface="Suisse Int'l"/>
              </a:rPr>
              <a:t>ACCIONES</a:t>
            </a:r>
            <a:r>
              <a:rPr dirty="0" sz="1600" spc="-30" b="1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600" spc="-20" b="1">
                <a:solidFill>
                  <a:srgbClr val="131718"/>
                </a:solidFill>
                <a:latin typeface="Suisse Int'l"/>
                <a:cs typeface="Suisse Int'l"/>
              </a:rPr>
              <a:t>CLAVE</a:t>
            </a:r>
            <a:endParaRPr sz="1600">
              <a:latin typeface="Suisse Int'l"/>
              <a:cs typeface="Suisse Int'l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12429920" y="813814"/>
            <a:ext cx="1598930" cy="2717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spc="-10" b="1">
                <a:solidFill>
                  <a:srgbClr val="131718"/>
                </a:solidFill>
                <a:latin typeface="Suisse Int'l"/>
                <a:cs typeface="Suisse Int'l"/>
              </a:rPr>
              <a:t>RESPONSABLE</a:t>
            </a:r>
            <a:endParaRPr sz="1600">
              <a:latin typeface="Suisse Int'l"/>
              <a:cs typeface="Suisse Int'l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15356952" y="813814"/>
            <a:ext cx="728980" cy="2717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spc="-10" b="1">
                <a:solidFill>
                  <a:srgbClr val="131718"/>
                </a:solidFill>
                <a:latin typeface="Suisse Int'l"/>
                <a:cs typeface="Suisse Int'l"/>
              </a:rPr>
              <a:t>PLAZO</a:t>
            </a:r>
            <a:endParaRPr sz="1600">
              <a:latin typeface="Suisse Int'l"/>
              <a:cs typeface="Suisse Int'l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16932132" y="813814"/>
            <a:ext cx="2147570" cy="2717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b="1">
                <a:solidFill>
                  <a:srgbClr val="131718"/>
                </a:solidFill>
                <a:latin typeface="Suisse Int'l"/>
                <a:cs typeface="Suisse Int'l"/>
              </a:rPr>
              <a:t>MÉTRICAS</a:t>
            </a:r>
            <a:r>
              <a:rPr dirty="0" sz="1600" spc="-15" b="1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600" b="1">
                <a:solidFill>
                  <a:srgbClr val="131718"/>
                </a:solidFill>
                <a:latin typeface="Suisse Int'l"/>
                <a:cs typeface="Suisse Int'l"/>
              </a:rPr>
              <a:t>DE</a:t>
            </a:r>
            <a:r>
              <a:rPr dirty="0" sz="1600" spc="-15" b="1">
                <a:solidFill>
                  <a:srgbClr val="131718"/>
                </a:solidFill>
                <a:latin typeface="Suisse Int'l"/>
                <a:cs typeface="Suisse Int'l"/>
              </a:rPr>
              <a:t> </a:t>
            </a:r>
            <a:r>
              <a:rPr dirty="0" sz="1600" spc="-20" b="1">
                <a:solidFill>
                  <a:srgbClr val="131718"/>
                </a:solidFill>
                <a:latin typeface="Suisse Int'l"/>
                <a:cs typeface="Suisse Int'l"/>
              </a:rPr>
              <a:t>ÉXITO</a:t>
            </a:r>
            <a:endParaRPr sz="1600">
              <a:latin typeface="Suisse Int'l"/>
              <a:cs typeface="Suisse Int'l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1451806" y="1617086"/>
            <a:ext cx="1915795" cy="15347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65785">
              <a:lnSpc>
                <a:spcPct val="106400"/>
              </a:lnSpc>
              <a:spcBef>
                <a:spcPts val="95"/>
              </a:spcBef>
            </a:pPr>
            <a:r>
              <a:rPr dirty="0" sz="2250">
                <a:solidFill>
                  <a:srgbClr val="131718"/>
                </a:solidFill>
                <a:latin typeface="Suisse Int'l Medium"/>
                <a:cs typeface="Suisse Int'l Medium"/>
              </a:rPr>
              <a:t>Cultura</a:t>
            </a:r>
            <a:r>
              <a:rPr dirty="0" sz="2250" spc="-3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250" spc="-50">
                <a:solidFill>
                  <a:srgbClr val="131718"/>
                </a:solidFill>
                <a:latin typeface="Suisse Int'l Medium"/>
                <a:cs typeface="Suisse Int'l Medium"/>
              </a:rPr>
              <a:t>y </a:t>
            </a:r>
            <a:r>
              <a:rPr dirty="0" sz="2250" spc="-10">
                <a:solidFill>
                  <a:srgbClr val="131718"/>
                </a:solidFill>
                <a:latin typeface="Suisse Int'l Medium"/>
                <a:cs typeface="Suisse Int'l Medium"/>
              </a:rPr>
              <a:t>Liderazgo</a:t>
            </a:r>
            <a:endParaRPr sz="2250">
              <a:latin typeface="Suisse Int'l Medium"/>
              <a:cs typeface="Suisse Int'l Medium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dirty="0" sz="650" spc="1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15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Medium"/>
                <a:cs typeface="Suisse Int'l Medium"/>
              </a:rPr>
              <a:t>1:</a:t>
            </a:r>
            <a:r>
              <a:rPr dirty="0" sz="650" spc="25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Foco</a:t>
            </a:r>
            <a:r>
              <a:rPr dirty="0" sz="650" spc="2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en</a:t>
            </a:r>
            <a:r>
              <a:rPr dirty="0" sz="650" spc="2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cumplimiento</a:t>
            </a:r>
            <a:r>
              <a:rPr dirty="0" sz="650" spc="2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y</a:t>
            </a:r>
            <a:r>
              <a:rPr dirty="0" sz="650" spc="2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Suisse Int'l Light"/>
                <a:cs typeface="Suisse Int'l Light"/>
              </a:rPr>
              <a:t>control</a:t>
            </a:r>
            <a:endParaRPr sz="650">
              <a:latin typeface="Suisse Int'l Light"/>
              <a:cs typeface="Suisse Int'l Light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650" spc="1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2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Medium"/>
                <a:cs typeface="Suisse Int'l Medium"/>
              </a:rPr>
              <a:t>2:</a:t>
            </a:r>
            <a:r>
              <a:rPr dirty="0" sz="650" spc="25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Inicio</a:t>
            </a:r>
            <a:r>
              <a:rPr dirty="0" sz="650" spc="2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de</a:t>
            </a:r>
            <a:r>
              <a:rPr dirty="0" sz="650" spc="2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empoderamiento</a:t>
            </a:r>
            <a:r>
              <a:rPr dirty="0" sz="650" spc="2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de</a:t>
            </a:r>
            <a:r>
              <a:rPr dirty="0" sz="650" spc="2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Suisse Int'l Light"/>
                <a:cs typeface="Suisse Int'l Light"/>
              </a:rPr>
              <a:t>equipos</a:t>
            </a:r>
            <a:endParaRPr sz="650">
              <a:latin typeface="Suisse Int'l Light"/>
              <a:cs typeface="Suisse Int'l Light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85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3:</a:t>
            </a:r>
            <a:r>
              <a:rPr dirty="0" sz="650" spc="9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Liderazgo</a:t>
            </a:r>
            <a:r>
              <a:rPr dirty="0" sz="650" spc="8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servicial</a:t>
            </a:r>
            <a:r>
              <a:rPr dirty="0" sz="650" spc="9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Suisse Int'l Light"/>
                <a:cs typeface="Suisse Int'l Light"/>
              </a:rPr>
              <a:t>establecido</a:t>
            </a:r>
            <a:endParaRPr sz="650">
              <a:latin typeface="Suisse Int'l Light"/>
              <a:cs typeface="Suisse Int'l Light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650" spc="1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2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Medium"/>
                <a:cs typeface="Suisse Int'l Medium"/>
              </a:rPr>
              <a:t>4:</a:t>
            </a:r>
            <a:r>
              <a:rPr dirty="0" sz="650" spc="3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Cultura</a:t>
            </a:r>
            <a:r>
              <a:rPr dirty="0" sz="650" spc="2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de</a:t>
            </a:r>
            <a:r>
              <a:rPr dirty="0" sz="650" spc="2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experimentación</a:t>
            </a:r>
            <a:r>
              <a:rPr dirty="0" sz="650" spc="2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y</a:t>
            </a:r>
            <a:r>
              <a:rPr dirty="0" sz="650" spc="2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Suisse Int'l Light"/>
                <a:cs typeface="Suisse Int'l Light"/>
              </a:rPr>
              <a:t>aprendizaje</a:t>
            </a:r>
            <a:endParaRPr sz="650">
              <a:latin typeface="Suisse Int'l Light"/>
              <a:cs typeface="Suisse Int'l Light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1451806" y="3738625"/>
            <a:ext cx="1966595" cy="15417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220345">
              <a:lnSpc>
                <a:spcPct val="106400"/>
              </a:lnSpc>
              <a:spcBef>
                <a:spcPts val="95"/>
              </a:spcBef>
            </a:pPr>
            <a:r>
              <a:rPr dirty="0" sz="2250">
                <a:solidFill>
                  <a:srgbClr val="131718"/>
                </a:solidFill>
                <a:latin typeface="Suisse Int'l Medium"/>
                <a:cs typeface="Suisse Int'l Medium"/>
              </a:rPr>
              <a:t>Procesos</a:t>
            </a:r>
            <a:r>
              <a:rPr dirty="0" sz="2250" spc="-4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250" spc="-50">
                <a:solidFill>
                  <a:srgbClr val="131718"/>
                </a:solidFill>
                <a:latin typeface="Suisse Int'l Medium"/>
                <a:cs typeface="Suisse Int'l Medium"/>
              </a:rPr>
              <a:t>y </a:t>
            </a:r>
            <a:r>
              <a:rPr dirty="0" sz="2250" spc="-10">
                <a:solidFill>
                  <a:srgbClr val="131718"/>
                </a:solidFill>
                <a:latin typeface="Suisse Int'l Medium"/>
                <a:cs typeface="Suisse Int'l Medium"/>
              </a:rPr>
              <a:t>Operaciones</a:t>
            </a:r>
            <a:endParaRPr sz="2250">
              <a:latin typeface="Suisse Int'l Medium"/>
              <a:cs typeface="Suisse Int'l Medium"/>
            </a:endParaRPr>
          </a:p>
          <a:p>
            <a:pPr marL="12700">
              <a:lnSpc>
                <a:spcPct val="100000"/>
              </a:lnSpc>
              <a:spcBef>
                <a:spcPts val="1875"/>
              </a:spcBef>
            </a:pP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65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1:</a:t>
            </a:r>
            <a:r>
              <a:rPr dirty="0" sz="650" spc="65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Procesos</a:t>
            </a:r>
            <a:r>
              <a:rPr dirty="0" sz="650" spc="6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ad-hoc</a:t>
            </a:r>
            <a:r>
              <a:rPr dirty="0" sz="650" spc="6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y</a:t>
            </a:r>
            <a:r>
              <a:rPr dirty="0" sz="650" spc="6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Suisse Int'l Light"/>
                <a:cs typeface="Suisse Int'l Light"/>
              </a:rPr>
              <a:t>reactivos</a:t>
            </a:r>
            <a:endParaRPr sz="650">
              <a:latin typeface="Suisse Int'l Light"/>
              <a:cs typeface="Suisse Int'l Light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650" spc="1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3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Medium"/>
                <a:cs typeface="Suisse Int'l Medium"/>
              </a:rPr>
              <a:t>2:</a:t>
            </a:r>
            <a:r>
              <a:rPr dirty="0" sz="650" spc="3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Procesos</a:t>
            </a:r>
            <a:r>
              <a:rPr dirty="0" sz="650" spc="3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documentados</a:t>
            </a:r>
            <a:r>
              <a:rPr dirty="0" sz="650" spc="3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y</a:t>
            </a:r>
            <a:r>
              <a:rPr dirty="0" sz="650" spc="3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Suisse Int'l Light"/>
                <a:cs typeface="Suisse Int'l Light"/>
              </a:rPr>
              <a:t>estandarizados</a:t>
            </a:r>
            <a:endParaRPr sz="650">
              <a:latin typeface="Suisse Int'l Light"/>
              <a:cs typeface="Suisse Int'l Light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65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3:</a:t>
            </a:r>
            <a:r>
              <a:rPr dirty="0" sz="650" spc="7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Flujo</a:t>
            </a:r>
            <a:r>
              <a:rPr dirty="0" sz="650" spc="7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continuo</a:t>
            </a:r>
            <a:r>
              <a:rPr dirty="0" sz="650" spc="7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Suisse Int'l Light"/>
                <a:cs typeface="Suisse Int'l Light"/>
              </a:rPr>
              <a:t>implementado</a:t>
            </a:r>
            <a:endParaRPr sz="650">
              <a:latin typeface="Suisse Int'l Light"/>
              <a:cs typeface="Suisse Int'l Light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7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4:</a:t>
            </a:r>
            <a:r>
              <a:rPr dirty="0" sz="650" spc="7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Sistemas</a:t>
            </a:r>
            <a:r>
              <a:rPr dirty="0" sz="650" spc="7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pull</a:t>
            </a:r>
            <a:r>
              <a:rPr dirty="0" sz="650" spc="7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Suisse Int'l Light"/>
                <a:cs typeface="Suisse Int'l Light"/>
              </a:rPr>
              <a:t>establecidos</a:t>
            </a:r>
            <a:endParaRPr sz="650">
              <a:latin typeface="Suisse Int'l Light"/>
              <a:cs typeface="Suisse Int'l Light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1451806" y="5904710"/>
            <a:ext cx="1601470" cy="7550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6400"/>
              </a:lnSpc>
              <a:spcBef>
                <a:spcPts val="95"/>
              </a:spcBef>
            </a:pPr>
            <a:r>
              <a:rPr dirty="0" sz="2250" spc="-10">
                <a:solidFill>
                  <a:srgbClr val="131718"/>
                </a:solidFill>
                <a:latin typeface="Suisse Int'l Medium"/>
                <a:cs typeface="Suisse Int'l Medium"/>
              </a:rPr>
              <a:t>Orientación </a:t>
            </a:r>
            <a:r>
              <a:rPr dirty="0" sz="2250">
                <a:solidFill>
                  <a:srgbClr val="131718"/>
                </a:solidFill>
                <a:latin typeface="Suisse Int'l Medium"/>
                <a:cs typeface="Suisse Int'l Medium"/>
              </a:rPr>
              <a:t>al </a:t>
            </a:r>
            <a:r>
              <a:rPr dirty="0" sz="2250" spc="-10">
                <a:solidFill>
                  <a:srgbClr val="131718"/>
                </a:solidFill>
                <a:latin typeface="Suisse Int'l Medium"/>
                <a:cs typeface="Suisse Int'l Medium"/>
              </a:rPr>
              <a:t>Cliente</a:t>
            </a:r>
            <a:endParaRPr sz="2250">
              <a:latin typeface="Suisse Int'l Medium"/>
              <a:cs typeface="Suisse Int'l Medium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1451806" y="8083728"/>
            <a:ext cx="1922780" cy="7550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6400"/>
              </a:lnSpc>
              <a:spcBef>
                <a:spcPts val="95"/>
              </a:spcBef>
            </a:pPr>
            <a:r>
              <a:rPr dirty="0" sz="2250">
                <a:solidFill>
                  <a:srgbClr val="131718"/>
                </a:solidFill>
                <a:latin typeface="Suisse Int'l Medium"/>
                <a:cs typeface="Suisse Int'l Medium"/>
              </a:rPr>
              <a:t>Gestión</a:t>
            </a:r>
            <a:r>
              <a:rPr dirty="0" sz="2250" spc="3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250" spc="-25">
                <a:solidFill>
                  <a:srgbClr val="131718"/>
                </a:solidFill>
                <a:latin typeface="Suisse Int'l Medium"/>
                <a:cs typeface="Suisse Int'l Medium"/>
              </a:rPr>
              <a:t>del </a:t>
            </a:r>
            <a:r>
              <a:rPr dirty="0" sz="2250" spc="-10">
                <a:solidFill>
                  <a:srgbClr val="131718"/>
                </a:solidFill>
                <a:latin typeface="Suisse Int'l Medium"/>
                <a:cs typeface="Suisse Int'l Medium"/>
              </a:rPr>
              <a:t>Conocimiento</a:t>
            </a:r>
            <a:endParaRPr sz="2250">
              <a:latin typeface="Suisse Int'l Medium"/>
              <a:cs typeface="Suisse Int'l Medium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1451806" y="10218199"/>
            <a:ext cx="1693545" cy="7550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6400"/>
              </a:lnSpc>
              <a:spcBef>
                <a:spcPts val="95"/>
              </a:spcBef>
            </a:pPr>
            <a:r>
              <a:rPr dirty="0" sz="2250">
                <a:solidFill>
                  <a:srgbClr val="131718"/>
                </a:solidFill>
                <a:latin typeface="Suisse Int'l Medium"/>
                <a:cs typeface="Suisse Int'l Medium"/>
              </a:rPr>
              <a:t>Innovación</a:t>
            </a:r>
            <a:r>
              <a:rPr dirty="0" sz="2250" spc="-8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250" spc="-50">
                <a:solidFill>
                  <a:srgbClr val="131718"/>
                </a:solidFill>
                <a:latin typeface="Suisse Int'l Medium"/>
                <a:cs typeface="Suisse Int'l Medium"/>
              </a:rPr>
              <a:t>y </a:t>
            </a:r>
            <a:r>
              <a:rPr dirty="0" sz="2250" spc="-10">
                <a:solidFill>
                  <a:srgbClr val="131718"/>
                </a:solidFill>
                <a:latin typeface="Suisse Int'l Medium"/>
                <a:cs typeface="Suisse Int'l Medium"/>
              </a:rPr>
              <a:t>Mejora</a:t>
            </a:r>
            <a:endParaRPr sz="2250">
              <a:latin typeface="Suisse Int'l Medium"/>
              <a:cs typeface="Suisse Int'l Medium"/>
            </a:endParaRPr>
          </a:p>
        </p:txBody>
      </p:sp>
      <p:sp>
        <p:nvSpPr>
          <p:cNvPr id="57" name="object 57" descr=""/>
          <p:cNvSpPr/>
          <p:nvPr/>
        </p:nvSpPr>
        <p:spPr>
          <a:xfrm>
            <a:off x="4556192" y="1681155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4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 descr=""/>
          <p:cNvSpPr txBox="1"/>
          <p:nvPr/>
        </p:nvSpPr>
        <p:spPr>
          <a:xfrm>
            <a:off x="4647257" y="1703984"/>
            <a:ext cx="79375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1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59" name="object 59" descr=""/>
          <p:cNvSpPr/>
          <p:nvPr/>
        </p:nvSpPr>
        <p:spPr>
          <a:xfrm>
            <a:off x="4556192" y="2028107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4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 descr=""/>
          <p:cNvSpPr txBox="1"/>
          <p:nvPr/>
        </p:nvSpPr>
        <p:spPr>
          <a:xfrm>
            <a:off x="4632778" y="2050942"/>
            <a:ext cx="112395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2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61" name="object 61" descr=""/>
          <p:cNvSpPr/>
          <p:nvPr/>
        </p:nvSpPr>
        <p:spPr>
          <a:xfrm>
            <a:off x="4556192" y="2375060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4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 descr=""/>
          <p:cNvSpPr txBox="1"/>
          <p:nvPr/>
        </p:nvSpPr>
        <p:spPr>
          <a:xfrm>
            <a:off x="4632776" y="2397891"/>
            <a:ext cx="116839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3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63" name="object 63" descr=""/>
          <p:cNvSpPr/>
          <p:nvPr/>
        </p:nvSpPr>
        <p:spPr>
          <a:xfrm>
            <a:off x="4559813" y="2722012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4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 descr=""/>
          <p:cNvSpPr txBox="1"/>
          <p:nvPr/>
        </p:nvSpPr>
        <p:spPr>
          <a:xfrm>
            <a:off x="4629157" y="2744840"/>
            <a:ext cx="119380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4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65" name="object 65" descr=""/>
          <p:cNvSpPr/>
          <p:nvPr/>
        </p:nvSpPr>
        <p:spPr>
          <a:xfrm>
            <a:off x="4556192" y="3065522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4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 descr=""/>
          <p:cNvSpPr txBox="1"/>
          <p:nvPr/>
        </p:nvSpPr>
        <p:spPr>
          <a:xfrm>
            <a:off x="4632776" y="3088350"/>
            <a:ext cx="116839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5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67" name="object 67" descr=""/>
          <p:cNvSpPr txBox="1"/>
          <p:nvPr/>
        </p:nvSpPr>
        <p:spPr>
          <a:xfrm>
            <a:off x="1451806" y="3171548"/>
            <a:ext cx="1960880" cy="12953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95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5:</a:t>
            </a:r>
            <a:r>
              <a:rPr dirty="0" sz="650" spc="10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Organización</a:t>
            </a:r>
            <a:r>
              <a:rPr dirty="0" sz="650" spc="10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adaptativa</a:t>
            </a:r>
            <a:r>
              <a:rPr dirty="0" sz="650" spc="10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y</a:t>
            </a:r>
            <a:r>
              <a:rPr dirty="0" sz="650" spc="10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auto-</a:t>
            </a:r>
            <a:r>
              <a:rPr dirty="0" sz="650" spc="-10">
                <a:solidFill>
                  <a:srgbClr val="231F20"/>
                </a:solidFill>
                <a:latin typeface="Suisse Int'l Light"/>
                <a:cs typeface="Suisse Int'l Light"/>
              </a:rPr>
              <a:t>organizada</a:t>
            </a:r>
            <a:endParaRPr sz="650">
              <a:latin typeface="Suisse Int'l Light"/>
              <a:cs typeface="Suisse Int'l Light"/>
            </a:endParaRPr>
          </a:p>
        </p:txBody>
      </p:sp>
      <p:sp>
        <p:nvSpPr>
          <p:cNvPr id="68" name="object 68" descr=""/>
          <p:cNvSpPr/>
          <p:nvPr/>
        </p:nvSpPr>
        <p:spPr>
          <a:xfrm>
            <a:off x="1464506" y="3533542"/>
            <a:ext cx="17811115" cy="0"/>
          </a:xfrm>
          <a:custGeom>
            <a:avLst/>
            <a:gdLst/>
            <a:ahLst/>
            <a:cxnLst/>
            <a:rect l="l" t="t" r="r" b="b"/>
            <a:pathLst>
              <a:path w="17811115" h="0">
                <a:moveTo>
                  <a:pt x="0" y="0"/>
                </a:moveTo>
                <a:lnTo>
                  <a:pt x="17810929" y="0"/>
                </a:lnTo>
              </a:path>
            </a:pathLst>
          </a:custGeom>
          <a:ln w="788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 descr=""/>
          <p:cNvSpPr txBox="1"/>
          <p:nvPr/>
        </p:nvSpPr>
        <p:spPr>
          <a:xfrm>
            <a:off x="1451806" y="5300572"/>
            <a:ext cx="1846580" cy="12953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8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5:</a:t>
            </a:r>
            <a:r>
              <a:rPr dirty="0" sz="650" spc="85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Optimización</a:t>
            </a:r>
            <a:r>
              <a:rPr dirty="0" sz="650" spc="8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continua</a:t>
            </a:r>
            <a:r>
              <a:rPr dirty="0" sz="650" spc="8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basada</a:t>
            </a:r>
            <a:r>
              <a:rPr dirty="0" sz="650" spc="8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en</a:t>
            </a:r>
            <a:r>
              <a:rPr dirty="0" sz="650" spc="8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-20">
                <a:solidFill>
                  <a:srgbClr val="231F20"/>
                </a:solidFill>
                <a:latin typeface="Suisse Int'l Light"/>
                <a:cs typeface="Suisse Int'l Light"/>
              </a:rPr>
              <a:t>datos</a:t>
            </a:r>
            <a:endParaRPr sz="650">
              <a:latin typeface="Suisse Int'l Light"/>
              <a:cs typeface="Suisse Int'l Light"/>
            </a:endParaRPr>
          </a:p>
        </p:txBody>
      </p:sp>
      <p:grpSp>
        <p:nvGrpSpPr>
          <p:cNvPr id="70" name="object 70" descr=""/>
          <p:cNvGrpSpPr/>
          <p:nvPr/>
        </p:nvGrpSpPr>
        <p:grpSpPr>
          <a:xfrm>
            <a:off x="1460379" y="5154440"/>
            <a:ext cx="17819370" cy="512445"/>
            <a:chOff x="1460379" y="5154440"/>
            <a:chExt cx="17819370" cy="512445"/>
          </a:xfrm>
        </p:grpSpPr>
        <p:sp>
          <p:nvSpPr>
            <p:cNvPr id="71" name="object 71" descr=""/>
            <p:cNvSpPr/>
            <p:nvPr/>
          </p:nvSpPr>
          <p:spPr>
            <a:xfrm>
              <a:off x="1464506" y="5662567"/>
              <a:ext cx="17811115" cy="0"/>
            </a:xfrm>
            <a:custGeom>
              <a:avLst/>
              <a:gdLst/>
              <a:ahLst/>
              <a:cxnLst/>
              <a:rect l="l" t="t" r="r" b="b"/>
              <a:pathLst>
                <a:path w="17811115" h="0">
                  <a:moveTo>
                    <a:pt x="0" y="0"/>
                  </a:moveTo>
                  <a:lnTo>
                    <a:pt x="17810929" y="0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 descr=""/>
            <p:cNvSpPr/>
            <p:nvPr/>
          </p:nvSpPr>
          <p:spPr>
            <a:xfrm>
              <a:off x="4556192" y="5157297"/>
              <a:ext cx="266065" cy="266065"/>
            </a:xfrm>
            <a:custGeom>
              <a:avLst/>
              <a:gdLst/>
              <a:ahLst/>
              <a:cxnLst/>
              <a:rect l="l" t="t" r="r" b="b"/>
              <a:pathLst>
                <a:path w="266064" h="266064">
                  <a:moveTo>
                    <a:pt x="265881" y="132940"/>
                  </a:moveTo>
                  <a:lnTo>
                    <a:pt x="259104" y="174960"/>
                  </a:lnTo>
                  <a:lnTo>
                    <a:pt x="240231" y="211453"/>
                  </a:lnTo>
                  <a:lnTo>
                    <a:pt x="211453" y="240231"/>
                  </a:lnTo>
                  <a:lnTo>
                    <a:pt x="174960" y="259104"/>
                  </a:lnTo>
                  <a:lnTo>
                    <a:pt x="132940" y="265881"/>
                  </a:lnTo>
                  <a:lnTo>
                    <a:pt x="90921" y="259104"/>
                  </a:lnTo>
                  <a:lnTo>
                    <a:pt x="54427" y="240231"/>
                  </a:lnTo>
                  <a:lnTo>
                    <a:pt x="25649" y="211453"/>
                  </a:lnTo>
                  <a:lnTo>
                    <a:pt x="6777" y="174960"/>
                  </a:lnTo>
                  <a:lnTo>
                    <a:pt x="0" y="132940"/>
                  </a:lnTo>
                  <a:lnTo>
                    <a:pt x="6777" y="90921"/>
                  </a:lnTo>
                  <a:lnTo>
                    <a:pt x="25649" y="54427"/>
                  </a:lnTo>
                  <a:lnTo>
                    <a:pt x="54427" y="25649"/>
                  </a:lnTo>
                  <a:lnTo>
                    <a:pt x="90921" y="6777"/>
                  </a:lnTo>
                  <a:lnTo>
                    <a:pt x="132940" y="0"/>
                  </a:lnTo>
                  <a:lnTo>
                    <a:pt x="174960" y="6777"/>
                  </a:lnTo>
                  <a:lnTo>
                    <a:pt x="211453" y="25649"/>
                  </a:lnTo>
                  <a:lnTo>
                    <a:pt x="240231" y="54427"/>
                  </a:lnTo>
                  <a:lnTo>
                    <a:pt x="259104" y="90921"/>
                  </a:lnTo>
                  <a:lnTo>
                    <a:pt x="265881" y="132940"/>
                  </a:lnTo>
                  <a:close/>
                </a:path>
              </a:pathLst>
            </a:custGeom>
            <a:ln w="5634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3" name="object 73" descr=""/>
          <p:cNvSpPr txBox="1"/>
          <p:nvPr/>
        </p:nvSpPr>
        <p:spPr>
          <a:xfrm>
            <a:off x="1451806" y="6863953"/>
            <a:ext cx="1595755" cy="6242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51100"/>
              </a:lnSpc>
              <a:spcBef>
                <a:spcPts val="90"/>
              </a:spcBef>
            </a:pP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7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1:</a:t>
            </a:r>
            <a:r>
              <a:rPr dirty="0" sz="650" spc="75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Enfoque</a:t>
            </a:r>
            <a:r>
              <a:rPr dirty="0" sz="650" spc="7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en</a:t>
            </a:r>
            <a:r>
              <a:rPr dirty="0" sz="650" spc="7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producto</a:t>
            </a:r>
            <a:r>
              <a:rPr dirty="0" sz="650" spc="7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Suisse Int'l Light"/>
                <a:cs typeface="Suisse Int'l Light"/>
              </a:rPr>
              <a:t>interno</a:t>
            </a:r>
            <a:r>
              <a:rPr dirty="0" sz="650" spc="50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2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Medium"/>
                <a:cs typeface="Suisse Int'l Medium"/>
              </a:rPr>
              <a:t>2:</a:t>
            </a:r>
            <a:r>
              <a:rPr dirty="0" sz="650" spc="25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Recopilación</a:t>
            </a:r>
            <a:r>
              <a:rPr dirty="0" sz="650" spc="2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básica</a:t>
            </a:r>
            <a:r>
              <a:rPr dirty="0" sz="650" spc="2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de</a:t>
            </a:r>
            <a:r>
              <a:rPr dirty="0" sz="650" spc="2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Suisse Int'l Light"/>
                <a:cs typeface="Suisse Int'l Light"/>
              </a:rPr>
              <a:t>feedback</a:t>
            </a:r>
            <a:r>
              <a:rPr dirty="0" sz="650" spc="50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6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3:</a:t>
            </a:r>
            <a:r>
              <a:rPr dirty="0" sz="650" spc="6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Diseño</a:t>
            </a:r>
            <a:r>
              <a:rPr dirty="0" sz="650" spc="6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centrado</a:t>
            </a:r>
            <a:r>
              <a:rPr dirty="0" sz="650" spc="6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en</a:t>
            </a:r>
            <a:r>
              <a:rPr dirty="0" sz="650" spc="6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el</a:t>
            </a:r>
            <a:r>
              <a:rPr dirty="0" sz="650" spc="6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Suisse Int'l Light"/>
                <a:cs typeface="Suisse Int'l Light"/>
              </a:rPr>
              <a:t>usuario</a:t>
            </a:r>
            <a:r>
              <a:rPr dirty="0" sz="650" spc="50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75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4:</a:t>
            </a:r>
            <a:r>
              <a:rPr dirty="0" sz="650" spc="85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Co-creación</a:t>
            </a:r>
            <a:r>
              <a:rPr dirty="0" sz="650" spc="8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con</a:t>
            </a:r>
            <a:r>
              <a:rPr dirty="0" sz="650" spc="8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Suisse Int'l Light"/>
                <a:cs typeface="Suisse Int'l Light"/>
              </a:rPr>
              <a:t>clientes</a:t>
            </a:r>
            <a:endParaRPr sz="650">
              <a:latin typeface="Suisse Int'l Light"/>
              <a:cs typeface="Suisse Int'l Light"/>
            </a:endParaRPr>
          </a:p>
        </p:txBody>
      </p:sp>
      <p:sp>
        <p:nvSpPr>
          <p:cNvPr id="74" name="object 74" descr=""/>
          <p:cNvSpPr txBox="1"/>
          <p:nvPr/>
        </p:nvSpPr>
        <p:spPr>
          <a:xfrm>
            <a:off x="1451806" y="7508445"/>
            <a:ext cx="1810385" cy="12953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8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5:</a:t>
            </a:r>
            <a:r>
              <a:rPr dirty="0" sz="650" spc="8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Anticipación</a:t>
            </a:r>
            <a:r>
              <a:rPr dirty="0" sz="650" spc="8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proactiva</a:t>
            </a:r>
            <a:r>
              <a:rPr dirty="0" sz="650" spc="8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de</a:t>
            </a:r>
            <a:r>
              <a:rPr dirty="0" sz="650" spc="8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Suisse Int'l Light"/>
                <a:cs typeface="Suisse Int'l Light"/>
              </a:rPr>
              <a:t>necesidades</a:t>
            </a:r>
            <a:endParaRPr sz="650">
              <a:latin typeface="Suisse Int'l Light"/>
              <a:cs typeface="Suisse Int'l Light"/>
            </a:endParaRPr>
          </a:p>
        </p:txBody>
      </p:sp>
      <p:grpSp>
        <p:nvGrpSpPr>
          <p:cNvPr id="75" name="object 75" descr=""/>
          <p:cNvGrpSpPr/>
          <p:nvPr/>
        </p:nvGrpSpPr>
        <p:grpSpPr>
          <a:xfrm>
            <a:off x="1460379" y="7336628"/>
            <a:ext cx="17819370" cy="538480"/>
            <a:chOff x="1460379" y="7336628"/>
            <a:chExt cx="17819370" cy="538480"/>
          </a:xfrm>
        </p:grpSpPr>
        <p:sp>
          <p:nvSpPr>
            <p:cNvPr id="76" name="object 76" descr=""/>
            <p:cNvSpPr/>
            <p:nvPr/>
          </p:nvSpPr>
          <p:spPr>
            <a:xfrm>
              <a:off x="1464506" y="7870446"/>
              <a:ext cx="17811115" cy="0"/>
            </a:xfrm>
            <a:custGeom>
              <a:avLst/>
              <a:gdLst/>
              <a:ahLst/>
              <a:cxnLst/>
              <a:rect l="l" t="t" r="r" b="b"/>
              <a:pathLst>
                <a:path w="17811115" h="0">
                  <a:moveTo>
                    <a:pt x="0" y="0"/>
                  </a:moveTo>
                  <a:lnTo>
                    <a:pt x="17810929" y="0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 descr=""/>
            <p:cNvSpPr/>
            <p:nvPr/>
          </p:nvSpPr>
          <p:spPr>
            <a:xfrm>
              <a:off x="4556192" y="7339485"/>
              <a:ext cx="266065" cy="266065"/>
            </a:xfrm>
            <a:custGeom>
              <a:avLst/>
              <a:gdLst/>
              <a:ahLst/>
              <a:cxnLst/>
              <a:rect l="l" t="t" r="r" b="b"/>
              <a:pathLst>
                <a:path w="266064" h="266065">
                  <a:moveTo>
                    <a:pt x="265881" y="132940"/>
                  </a:moveTo>
                  <a:lnTo>
                    <a:pt x="259104" y="174960"/>
                  </a:lnTo>
                  <a:lnTo>
                    <a:pt x="240231" y="211453"/>
                  </a:lnTo>
                  <a:lnTo>
                    <a:pt x="211453" y="240231"/>
                  </a:lnTo>
                  <a:lnTo>
                    <a:pt x="174960" y="259104"/>
                  </a:lnTo>
                  <a:lnTo>
                    <a:pt x="132940" y="265881"/>
                  </a:lnTo>
                  <a:lnTo>
                    <a:pt x="90921" y="259104"/>
                  </a:lnTo>
                  <a:lnTo>
                    <a:pt x="54427" y="240231"/>
                  </a:lnTo>
                  <a:lnTo>
                    <a:pt x="25649" y="211453"/>
                  </a:lnTo>
                  <a:lnTo>
                    <a:pt x="6777" y="174960"/>
                  </a:lnTo>
                  <a:lnTo>
                    <a:pt x="0" y="132940"/>
                  </a:lnTo>
                  <a:lnTo>
                    <a:pt x="6777" y="90921"/>
                  </a:lnTo>
                  <a:lnTo>
                    <a:pt x="25649" y="54427"/>
                  </a:lnTo>
                  <a:lnTo>
                    <a:pt x="54427" y="25649"/>
                  </a:lnTo>
                  <a:lnTo>
                    <a:pt x="90921" y="6777"/>
                  </a:lnTo>
                  <a:lnTo>
                    <a:pt x="132940" y="0"/>
                  </a:lnTo>
                  <a:lnTo>
                    <a:pt x="174960" y="6777"/>
                  </a:lnTo>
                  <a:lnTo>
                    <a:pt x="211453" y="25649"/>
                  </a:lnTo>
                  <a:lnTo>
                    <a:pt x="240231" y="54427"/>
                  </a:lnTo>
                  <a:lnTo>
                    <a:pt x="259104" y="90921"/>
                  </a:lnTo>
                  <a:lnTo>
                    <a:pt x="265881" y="132940"/>
                  </a:lnTo>
                  <a:close/>
                </a:path>
              </a:pathLst>
            </a:custGeom>
            <a:ln w="5634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8" name="object 78" descr=""/>
          <p:cNvSpPr txBox="1"/>
          <p:nvPr/>
        </p:nvSpPr>
        <p:spPr>
          <a:xfrm>
            <a:off x="1451806" y="9028293"/>
            <a:ext cx="1996439" cy="624205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650" spc="1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15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Medium"/>
                <a:cs typeface="Suisse Int'l Medium"/>
              </a:rPr>
              <a:t>1:</a:t>
            </a:r>
            <a:r>
              <a:rPr dirty="0" sz="650" spc="2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Conocimiento</a:t>
            </a:r>
            <a:r>
              <a:rPr dirty="0" sz="650" spc="1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tácito</a:t>
            </a:r>
            <a:r>
              <a:rPr dirty="0" sz="650" spc="2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Suisse Int'l Light"/>
                <a:cs typeface="Suisse Int'l Light"/>
              </a:rPr>
              <a:t>individual</a:t>
            </a:r>
            <a:endParaRPr sz="650">
              <a:latin typeface="Suisse Int'l Light"/>
              <a:cs typeface="Suisse Int'l Light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650" spc="1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3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Medium"/>
                <a:cs typeface="Suisse Int'l Medium"/>
              </a:rPr>
              <a:t>2:</a:t>
            </a:r>
            <a:r>
              <a:rPr dirty="0" sz="650" spc="35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Documentación</a:t>
            </a:r>
            <a:r>
              <a:rPr dirty="0" sz="650" spc="3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Suisse Int'l Light"/>
                <a:cs typeface="Suisse Int'l Light"/>
              </a:rPr>
              <a:t>básica</a:t>
            </a:r>
            <a:endParaRPr sz="650">
              <a:latin typeface="Suisse Int'l Light"/>
              <a:cs typeface="Suisse Int'l Light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75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3:</a:t>
            </a:r>
            <a:r>
              <a:rPr dirty="0" sz="650" spc="75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Sistemas</a:t>
            </a:r>
            <a:r>
              <a:rPr dirty="0" sz="650" spc="7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de</a:t>
            </a:r>
            <a:r>
              <a:rPr dirty="0" sz="650" spc="7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compartición</a:t>
            </a:r>
            <a:r>
              <a:rPr dirty="0" sz="650" spc="7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de</a:t>
            </a:r>
            <a:r>
              <a:rPr dirty="0" sz="650" spc="7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Suisse Int'l Light"/>
                <a:cs typeface="Suisse Int'l Light"/>
              </a:rPr>
              <a:t>conocimiento</a:t>
            </a:r>
            <a:endParaRPr sz="650">
              <a:latin typeface="Suisse Int'l Light"/>
              <a:cs typeface="Suisse Int'l Light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z="650" spc="1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25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Medium"/>
                <a:cs typeface="Suisse Int'l Medium"/>
              </a:rPr>
              <a:t>4:</a:t>
            </a:r>
            <a:r>
              <a:rPr dirty="0" sz="650" spc="25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Aprendizaje</a:t>
            </a:r>
            <a:r>
              <a:rPr dirty="0" sz="650" spc="2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organizacional</a:t>
            </a:r>
            <a:r>
              <a:rPr dirty="0" sz="650" spc="3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Suisse Int'l Light"/>
                <a:cs typeface="Suisse Int'l Light"/>
              </a:rPr>
              <a:t>sistemático</a:t>
            </a:r>
            <a:endParaRPr sz="650">
              <a:latin typeface="Suisse Int'l Light"/>
              <a:cs typeface="Suisse Int'l Light"/>
            </a:endParaRPr>
          </a:p>
        </p:txBody>
      </p:sp>
      <p:sp>
        <p:nvSpPr>
          <p:cNvPr id="79" name="object 79" descr=""/>
          <p:cNvSpPr txBox="1"/>
          <p:nvPr/>
        </p:nvSpPr>
        <p:spPr>
          <a:xfrm>
            <a:off x="1451806" y="9672785"/>
            <a:ext cx="1805305" cy="12953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7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5:</a:t>
            </a:r>
            <a:r>
              <a:rPr dirty="0" sz="650" spc="7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Organización</a:t>
            </a:r>
            <a:r>
              <a:rPr dirty="0" sz="650" spc="7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que</a:t>
            </a:r>
            <a:r>
              <a:rPr dirty="0" sz="650" spc="7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aprende</a:t>
            </a:r>
            <a:r>
              <a:rPr dirty="0" sz="650" spc="7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y</a:t>
            </a:r>
            <a:r>
              <a:rPr dirty="0" sz="650" spc="7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se</a:t>
            </a:r>
            <a:r>
              <a:rPr dirty="0" sz="650" spc="7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Suisse Int'l Light"/>
                <a:cs typeface="Suisse Int'l Light"/>
              </a:rPr>
              <a:t>adapta</a:t>
            </a:r>
            <a:endParaRPr sz="650">
              <a:latin typeface="Suisse Int'l Light"/>
              <a:cs typeface="Suisse Int'l Light"/>
            </a:endParaRPr>
          </a:p>
        </p:txBody>
      </p:sp>
      <p:grpSp>
        <p:nvGrpSpPr>
          <p:cNvPr id="80" name="object 80" descr=""/>
          <p:cNvGrpSpPr/>
          <p:nvPr/>
        </p:nvGrpSpPr>
        <p:grpSpPr>
          <a:xfrm>
            <a:off x="1460379" y="9500074"/>
            <a:ext cx="17819370" cy="539115"/>
            <a:chOff x="1460379" y="9500074"/>
            <a:chExt cx="17819370" cy="539115"/>
          </a:xfrm>
        </p:grpSpPr>
        <p:sp>
          <p:nvSpPr>
            <p:cNvPr id="81" name="object 81" descr=""/>
            <p:cNvSpPr/>
            <p:nvPr/>
          </p:nvSpPr>
          <p:spPr>
            <a:xfrm>
              <a:off x="1464506" y="10034783"/>
              <a:ext cx="17811115" cy="0"/>
            </a:xfrm>
            <a:custGeom>
              <a:avLst/>
              <a:gdLst/>
              <a:ahLst/>
              <a:cxnLst/>
              <a:rect l="l" t="t" r="r" b="b"/>
              <a:pathLst>
                <a:path w="17811115" h="0">
                  <a:moveTo>
                    <a:pt x="0" y="0"/>
                  </a:moveTo>
                  <a:lnTo>
                    <a:pt x="17810929" y="0"/>
                  </a:lnTo>
                </a:path>
              </a:pathLst>
            </a:custGeom>
            <a:ln w="78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 descr=""/>
            <p:cNvSpPr/>
            <p:nvPr/>
          </p:nvSpPr>
          <p:spPr>
            <a:xfrm>
              <a:off x="4556192" y="9502931"/>
              <a:ext cx="266065" cy="266065"/>
            </a:xfrm>
            <a:custGeom>
              <a:avLst/>
              <a:gdLst/>
              <a:ahLst/>
              <a:cxnLst/>
              <a:rect l="l" t="t" r="r" b="b"/>
              <a:pathLst>
                <a:path w="266064" h="266065">
                  <a:moveTo>
                    <a:pt x="265881" y="132940"/>
                  </a:moveTo>
                  <a:lnTo>
                    <a:pt x="259104" y="174960"/>
                  </a:lnTo>
                  <a:lnTo>
                    <a:pt x="240231" y="211453"/>
                  </a:lnTo>
                  <a:lnTo>
                    <a:pt x="211453" y="240231"/>
                  </a:lnTo>
                  <a:lnTo>
                    <a:pt x="174960" y="259104"/>
                  </a:lnTo>
                  <a:lnTo>
                    <a:pt x="132940" y="265881"/>
                  </a:lnTo>
                  <a:lnTo>
                    <a:pt x="90921" y="259104"/>
                  </a:lnTo>
                  <a:lnTo>
                    <a:pt x="54427" y="240231"/>
                  </a:lnTo>
                  <a:lnTo>
                    <a:pt x="25649" y="211453"/>
                  </a:lnTo>
                  <a:lnTo>
                    <a:pt x="6777" y="174960"/>
                  </a:lnTo>
                  <a:lnTo>
                    <a:pt x="0" y="132940"/>
                  </a:lnTo>
                  <a:lnTo>
                    <a:pt x="6777" y="90921"/>
                  </a:lnTo>
                  <a:lnTo>
                    <a:pt x="25649" y="54427"/>
                  </a:lnTo>
                  <a:lnTo>
                    <a:pt x="54427" y="25649"/>
                  </a:lnTo>
                  <a:lnTo>
                    <a:pt x="90921" y="6777"/>
                  </a:lnTo>
                  <a:lnTo>
                    <a:pt x="132940" y="0"/>
                  </a:lnTo>
                  <a:lnTo>
                    <a:pt x="174960" y="6777"/>
                  </a:lnTo>
                  <a:lnTo>
                    <a:pt x="211453" y="25649"/>
                  </a:lnTo>
                  <a:lnTo>
                    <a:pt x="240231" y="54427"/>
                  </a:lnTo>
                  <a:lnTo>
                    <a:pt x="259104" y="90921"/>
                  </a:lnTo>
                  <a:lnTo>
                    <a:pt x="265881" y="132940"/>
                  </a:lnTo>
                  <a:close/>
                </a:path>
              </a:pathLst>
            </a:custGeom>
            <a:ln w="5634">
              <a:solidFill>
                <a:srgbClr val="13171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3" name="object 83" descr=""/>
          <p:cNvSpPr txBox="1"/>
          <p:nvPr/>
        </p:nvSpPr>
        <p:spPr>
          <a:xfrm>
            <a:off x="1451806" y="11170161"/>
            <a:ext cx="1724025" cy="774065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65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1:</a:t>
            </a:r>
            <a:r>
              <a:rPr dirty="0" sz="650" spc="7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Mejoras</a:t>
            </a:r>
            <a:r>
              <a:rPr dirty="0" sz="650" spc="7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Suisse Int'l Light"/>
                <a:cs typeface="Suisse Int'l Light"/>
              </a:rPr>
              <a:t>esporádicas</a:t>
            </a:r>
            <a:endParaRPr sz="650">
              <a:latin typeface="Suisse Int'l Light"/>
              <a:cs typeface="Suisse Int'l Light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6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2:</a:t>
            </a:r>
            <a:r>
              <a:rPr dirty="0" sz="650" spc="65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Programas</a:t>
            </a:r>
            <a:r>
              <a:rPr dirty="0" sz="650" spc="6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de</a:t>
            </a:r>
            <a:r>
              <a:rPr dirty="0" sz="650" spc="6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Suisse Int'l Light"/>
                <a:cs typeface="Suisse Int'l Light"/>
              </a:rPr>
              <a:t>sugerencias</a:t>
            </a:r>
            <a:endParaRPr sz="650">
              <a:latin typeface="Suisse Int'l Light"/>
              <a:cs typeface="Suisse Int'l Light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650" spc="1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3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Medium"/>
                <a:cs typeface="Suisse Int'l Medium"/>
              </a:rPr>
              <a:t>3:</a:t>
            </a:r>
            <a:r>
              <a:rPr dirty="0" sz="650" spc="35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Metodologías</a:t>
            </a:r>
            <a:r>
              <a:rPr dirty="0" sz="650" spc="3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Suisse Int'l Light"/>
                <a:cs typeface="Suisse Int'l Light"/>
              </a:rPr>
              <a:t>estructuradas</a:t>
            </a:r>
            <a:r>
              <a:rPr dirty="0" sz="650" spc="3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Suisse Int'l Light"/>
                <a:cs typeface="Suisse Int'l Light"/>
              </a:rPr>
              <a:t>(Kaizen)</a:t>
            </a:r>
            <a:endParaRPr sz="650">
              <a:latin typeface="Suisse Int'l Light"/>
              <a:cs typeface="Suisse Int'l Light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8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4:</a:t>
            </a:r>
            <a:r>
              <a:rPr dirty="0" sz="650" spc="90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Innovación</a:t>
            </a:r>
            <a:r>
              <a:rPr dirty="0" sz="650" spc="8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Suisse Int'l Light"/>
                <a:cs typeface="Suisse Int'l Light"/>
              </a:rPr>
              <a:t>sistemática</a:t>
            </a:r>
            <a:endParaRPr sz="650">
              <a:latin typeface="Suisse Int'l Light"/>
              <a:cs typeface="Suisse Int'l Light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Nivel</a:t>
            </a:r>
            <a:r>
              <a:rPr dirty="0" sz="650" spc="85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Medium"/>
                <a:cs typeface="Suisse Int'l Medium"/>
              </a:rPr>
              <a:t>5:</a:t>
            </a:r>
            <a:r>
              <a:rPr dirty="0" sz="650" spc="85">
                <a:solidFill>
                  <a:srgbClr val="231F20"/>
                </a:solidFill>
                <a:latin typeface="Suisse Int'l Medium"/>
                <a:cs typeface="Suisse Int'l Medium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Ecosistema</a:t>
            </a:r>
            <a:r>
              <a:rPr dirty="0" sz="650" spc="8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de</a:t>
            </a:r>
            <a:r>
              <a:rPr dirty="0" sz="650" spc="85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>
                <a:solidFill>
                  <a:srgbClr val="231F20"/>
                </a:solidFill>
                <a:latin typeface="Suisse Int'l Light"/>
                <a:cs typeface="Suisse Int'l Light"/>
              </a:rPr>
              <a:t>innovación</a:t>
            </a:r>
            <a:r>
              <a:rPr dirty="0" sz="650" spc="90">
                <a:solidFill>
                  <a:srgbClr val="231F20"/>
                </a:solidFill>
                <a:latin typeface="Suisse Int'l Light"/>
                <a:cs typeface="Suisse Int'l Light"/>
              </a:rPr>
              <a:t> </a:t>
            </a:r>
            <a:r>
              <a:rPr dirty="0" sz="650" spc="-10">
                <a:solidFill>
                  <a:srgbClr val="231F20"/>
                </a:solidFill>
                <a:latin typeface="Suisse Int'l Light"/>
                <a:cs typeface="Suisse Int'l Light"/>
              </a:rPr>
              <a:t>abierta</a:t>
            </a:r>
            <a:endParaRPr sz="650">
              <a:latin typeface="Suisse Int'l Light"/>
              <a:cs typeface="Suisse Int'l Light"/>
            </a:endParaRPr>
          </a:p>
        </p:txBody>
      </p:sp>
      <p:sp>
        <p:nvSpPr>
          <p:cNvPr id="84" name="object 84" descr=""/>
          <p:cNvSpPr/>
          <p:nvPr/>
        </p:nvSpPr>
        <p:spPr>
          <a:xfrm>
            <a:off x="6032039" y="1681155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4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 descr=""/>
          <p:cNvSpPr txBox="1"/>
          <p:nvPr/>
        </p:nvSpPr>
        <p:spPr>
          <a:xfrm>
            <a:off x="6123104" y="1703984"/>
            <a:ext cx="79375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1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86" name="object 86" descr=""/>
          <p:cNvSpPr/>
          <p:nvPr/>
        </p:nvSpPr>
        <p:spPr>
          <a:xfrm>
            <a:off x="6032039" y="2028107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4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 descr=""/>
          <p:cNvSpPr txBox="1"/>
          <p:nvPr/>
        </p:nvSpPr>
        <p:spPr>
          <a:xfrm>
            <a:off x="6108625" y="2050942"/>
            <a:ext cx="112395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2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88" name="object 88" descr=""/>
          <p:cNvSpPr/>
          <p:nvPr/>
        </p:nvSpPr>
        <p:spPr>
          <a:xfrm>
            <a:off x="6032039" y="2375060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4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 descr=""/>
          <p:cNvSpPr txBox="1"/>
          <p:nvPr/>
        </p:nvSpPr>
        <p:spPr>
          <a:xfrm>
            <a:off x="6108625" y="2397891"/>
            <a:ext cx="116839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3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90" name="object 90" descr=""/>
          <p:cNvSpPr/>
          <p:nvPr/>
        </p:nvSpPr>
        <p:spPr>
          <a:xfrm>
            <a:off x="6035659" y="2722012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4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 descr=""/>
          <p:cNvSpPr txBox="1"/>
          <p:nvPr/>
        </p:nvSpPr>
        <p:spPr>
          <a:xfrm>
            <a:off x="6105004" y="2744840"/>
            <a:ext cx="119380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4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92" name="object 92" descr=""/>
          <p:cNvSpPr/>
          <p:nvPr/>
        </p:nvSpPr>
        <p:spPr>
          <a:xfrm>
            <a:off x="6032039" y="3065522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4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 descr=""/>
          <p:cNvSpPr txBox="1"/>
          <p:nvPr/>
        </p:nvSpPr>
        <p:spPr>
          <a:xfrm>
            <a:off x="6108622" y="3088350"/>
            <a:ext cx="116839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5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94" name="object 94" descr=""/>
          <p:cNvSpPr/>
          <p:nvPr/>
        </p:nvSpPr>
        <p:spPr>
          <a:xfrm>
            <a:off x="4556192" y="3772931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4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 descr=""/>
          <p:cNvSpPr txBox="1"/>
          <p:nvPr/>
        </p:nvSpPr>
        <p:spPr>
          <a:xfrm>
            <a:off x="4647257" y="3795762"/>
            <a:ext cx="79375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1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96" name="object 96" descr=""/>
          <p:cNvSpPr/>
          <p:nvPr/>
        </p:nvSpPr>
        <p:spPr>
          <a:xfrm>
            <a:off x="4556192" y="4119883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4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 descr=""/>
          <p:cNvSpPr txBox="1"/>
          <p:nvPr/>
        </p:nvSpPr>
        <p:spPr>
          <a:xfrm>
            <a:off x="4632778" y="4142711"/>
            <a:ext cx="112395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2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98" name="object 98" descr=""/>
          <p:cNvSpPr/>
          <p:nvPr/>
        </p:nvSpPr>
        <p:spPr>
          <a:xfrm>
            <a:off x="4556192" y="4466835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4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 descr=""/>
          <p:cNvSpPr txBox="1"/>
          <p:nvPr/>
        </p:nvSpPr>
        <p:spPr>
          <a:xfrm>
            <a:off x="4632776" y="4489668"/>
            <a:ext cx="116839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3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00" name="object 100" descr=""/>
          <p:cNvSpPr/>
          <p:nvPr/>
        </p:nvSpPr>
        <p:spPr>
          <a:xfrm>
            <a:off x="4559813" y="4813787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4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 descr=""/>
          <p:cNvSpPr txBox="1"/>
          <p:nvPr/>
        </p:nvSpPr>
        <p:spPr>
          <a:xfrm>
            <a:off x="4629157" y="4836617"/>
            <a:ext cx="119380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4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02" name="object 102" descr=""/>
          <p:cNvSpPr txBox="1"/>
          <p:nvPr/>
        </p:nvSpPr>
        <p:spPr>
          <a:xfrm>
            <a:off x="4632776" y="5180126"/>
            <a:ext cx="116839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5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03" name="object 103" descr=""/>
          <p:cNvSpPr/>
          <p:nvPr/>
        </p:nvSpPr>
        <p:spPr>
          <a:xfrm>
            <a:off x="6032039" y="3772931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4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 descr=""/>
          <p:cNvSpPr txBox="1"/>
          <p:nvPr/>
        </p:nvSpPr>
        <p:spPr>
          <a:xfrm>
            <a:off x="6123104" y="3795762"/>
            <a:ext cx="79375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1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05" name="object 105" descr=""/>
          <p:cNvSpPr/>
          <p:nvPr/>
        </p:nvSpPr>
        <p:spPr>
          <a:xfrm>
            <a:off x="6032039" y="4119883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4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 descr=""/>
          <p:cNvSpPr txBox="1"/>
          <p:nvPr/>
        </p:nvSpPr>
        <p:spPr>
          <a:xfrm>
            <a:off x="6108625" y="4142711"/>
            <a:ext cx="112395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2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07" name="object 107" descr=""/>
          <p:cNvSpPr/>
          <p:nvPr/>
        </p:nvSpPr>
        <p:spPr>
          <a:xfrm>
            <a:off x="6032039" y="4466835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4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 descr=""/>
          <p:cNvSpPr txBox="1"/>
          <p:nvPr/>
        </p:nvSpPr>
        <p:spPr>
          <a:xfrm>
            <a:off x="6108625" y="4489668"/>
            <a:ext cx="116839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3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09" name="object 109" descr=""/>
          <p:cNvSpPr/>
          <p:nvPr/>
        </p:nvSpPr>
        <p:spPr>
          <a:xfrm>
            <a:off x="6035659" y="4813787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4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 descr=""/>
          <p:cNvSpPr txBox="1"/>
          <p:nvPr/>
        </p:nvSpPr>
        <p:spPr>
          <a:xfrm>
            <a:off x="6105004" y="4836617"/>
            <a:ext cx="119380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4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11" name="object 111" descr=""/>
          <p:cNvSpPr/>
          <p:nvPr/>
        </p:nvSpPr>
        <p:spPr>
          <a:xfrm>
            <a:off x="6032039" y="5157297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4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 descr=""/>
          <p:cNvSpPr txBox="1"/>
          <p:nvPr/>
        </p:nvSpPr>
        <p:spPr>
          <a:xfrm>
            <a:off x="6108622" y="5180126"/>
            <a:ext cx="116839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5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13" name="object 113" descr=""/>
          <p:cNvSpPr/>
          <p:nvPr/>
        </p:nvSpPr>
        <p:spPr>
          <a:xfrm>
            <a:off x="4556192" y="5955119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4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 descr=""/>
          <p:cNvSpPr txBox="1"/>
          <p:nvPr/>
        </p:nvSpPr>
        <p:spPr>
          <a:xfrm>
            <a:off x="4647257" y="5977947"/>
            <a:ext cx="79375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1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15" name="object 115" descr=""/>
          <p:cNvSpPr/>
          <p:nvPr/>
        </p:nvSpPr>
        <p:spPr>
          <a:xfrm>
            <a:off x="4556192" y="6302071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 descr=""/>
          <p:cNvSpPr txBox="1"/>
          <p:nvPr/>
        </p:nvSpPr>
        <p:spPr>
          <a:xfrm>
            <a:off x="4632778" y="6324904"/>
            <a:ext cx="112395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2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17" name="object 117" descr=""/>
          <p:cNvSpPr/>
          <p:nvPr/>
        </p:nvSpPr>
        <p:spPr>
          <a:xfrm>
            <a:off x="4556192" y="6649023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 descr=""/>
          <p:cNvSpPr txBox="1"/>
          <p:nvPr/>
        </p:nvSpPr>
        <p:spPr>
          <a:xfrm>
            <a:off x="4632776" y="6671853"/>
            <a:ext cx="116839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3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19" name="object 119" descr=""/>
          <p:cNvSpPr/>
          <p:nvPr/>
        </p:nvSpPr>
        <p:spPr>
          <a:xfrm>
            <a:off x="4559813" y="6995975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 descr=""/>
          <p:cNvSpPr txBox="1"/>
          <p:nvPr/>
        </p:nvSpPr>
        <p:spPr>
          <a:xfrm>
            <a:off x="4629157" y="7018803"/>
            <a:ext cx="119380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4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21" name="object 121" descr=""/>
          <p:cNvSpPr txBox="1"/>
          <p:nvPr/>
        </p:nvSpPr>
        <p:spPr>
          <a:xfrm>
            <a:off x="4632776" y="7362320"/>
            <a:ext cx="116839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5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22" name="object 122" descr=""/>
          <p:cNvSpPr/>
          <p:nvPr/>
        </p:nvSpPr>
        <p:spPr>
          <a:xfrm>
            <a:off x="6032039" y="5955119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4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 descr=""/>
          <p:cNvSpPr txBox="1"/>
          <p:nvPr/>
        </p:nvSpPr>
        <p:spPr>
          <a:xfrm>
            <a:off x="6123104" y="5977947"/>
            <a:ext cx="79375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1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24" name="object 124" descr=""/>
          <p:cNvSpPr/>
          <p:nvPr/>
        </p:nvSpPr>
        <p:spPr>
          <a:xfrm>
            <a:off x="6032039" y="6302071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 descr=""/>
          <p:cNvSpPr txBox="1"/>
          <p:nvPr/>
        </p:nvSpPr>
        <p:spPr>
          <a:xfrm>
            <a:off x="6108625" y="6324904"/>
            <a:ext cx="112395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2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26" name="object 126" descr=""/>
          <p:cNvSpPr/>
          <p:nvPr/>
        </p:nvSpPr>
        <p:spPr>
          <a:xfrm>
            <a:off x="6032039" y="6649023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 descr=""/>
          <p:cNvSpPr txBox="1"/>
          <p:nvPr/>
        </p:nvSpPr>
        <p:spPr>
          <a:xfrm>
            <a:off x="6108625" y="6671853"/>
            <a:ext cx="116839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3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28" name="object 128" descr=""/>
          <p:cNvSpPr/>
          <p:nvPr/>
        </p:nvSpPr>
        <p:spPr>
          <a:xfrm>
            <a:off x="6035659" y="6995975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 descr=""/>
          <p:cNvSpPr txBox="1"/>
          <p:nvPr/>
        </p:nvSpPr>
        <p:spPr>
          <a:xfrm>
            <a:off x="6105004" y="7018803"/>
            <a:ext cx="119380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4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30" name="object 130" descr=""/>
          <p:cNvSpPr/>
          <p:nvPr/>
        </p:nvSpPr>
        <p:spPr>
          <a:xfrm>
            <a:off x="6032039" y="7339485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 descr=""/>
          <p:cNvSpPr txBox="1"/>
          <p:nvPr/>
        </p:nvSpPr>
        <p:spPr>
          <a:xfrm>
            <a:off x="6108622" y="7362320"/>
            <a:ext cx="116839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5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32" name="object 132" descr=""/>
          <p:cNvSpPr/>
          <p:nvPr/>
        </p:nvSpPr>
        <p:spPr>
          <a:xfrm>
            <a:off x="4556192" y="8118565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 descr=""/>
          <p:cNvSpPr txBox="1"/>
          <p:nvPr/>
        </p:nvSpPr>
        <p:spPr>
          <a:xfrm>
            <a:off x="4647257" y="8141394"/>
            <a:ext cx="79375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1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34" name="object 134" descr=""/>
          <p:cNvSpPr/>
          <p:nvPr/>
        </p:nvSpPr>
        <p:spPr>
          <a:xfrm>
            <a:off x="4556192" y="8465518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 descr=""/>
          <p:cNvSpPr txBox="1"/>
          <p:nvPr/>
        </p:nvSpPr>
        <p:spPr>
          <a:xfrm>
            <a:off x="4632778" y="8488350"/>
            <a:ext cx="112395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2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36" name="object 136" descr=""/>
          <p:cNvSpPr/>
          <p:nvPr/>
        </p:nvSpPr>
        <p:spPr>
          <a:xfrm>
            <a:off x="4556192" y="8812469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 descr=""/>
          <p:cNvSpPr txBox="1"/>
          <p:nvPr/>
        </p:nvSpPr>
        <p:spPr>
          <a:xfrm>
            <a:off x="4632776" y="8835300"/>
            <a:ext cx="116839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3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38" name="object 138" descr=""/>
          <p:cNvSpPr/>
          <p:nvPr/>
        </p:nvSpPr>
        <p:spPr>
          <a:xfrm>
            <a:off x="4559813" y="9159422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 descr=""/>
          <p:cNvSpPr txBox="1"/>
          <p:nvPr/>
        </p:nvSpPr>
        <p:spPr>
          <a:xfrm>
            <a:off x="4629157" y="9182253"/>
            <a:ext cx="119380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4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40" name="object 140" descr=""/>
          <p:cNvSpPr txBox="1"/>
          <p:nvPr/>
        </p:nvSpPr>
        <p:spPr>
          <a:xfrm>
            <a:off x="4632776" y="9525762"/>
            <a:ext cx="116839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5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41" name="object 141" descr=""/>
          <p:cNvSpPr/>
          <p:nvPr/>
        </p:nvSpPr>
        <p:spPr>
          <a:xfrm>
            <a:off x="6032039" y="8118565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 descr=""/>
          <p:cNvSpPr txBox="1"/>
          <p:nvPr/>
        </p:nvSpPr>
        <p:spPr>
          <a:xfrm>
            <a:off x="6123104" y="8141394"/>
            <a:ext cx="79375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1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43" name="object 143" descr=""/>
          <p:cNvSpPr/>
          <p:nvPr/>
        </p:nvSpPr>
        <p:spPr>
          <a:xfrm>
            <a:off x="6032039" y="8465518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 descr=""/>
          <p:cNvSpPr txBox="1"/>
          <p:nvPr/>
        </p:nvSpPr>
        <p:spPr>
          <a:xfrm>
            <a:off x="6108625" y="8488350"/>
            <a:ext cx="112395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2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45" name="object 145" descr=""/>
          <p:cNvSpPr/>
          <p:nvPr/>
        </p:nvSpPr>
        <p:spPr>
          <a:xfrm>
            <a:off x="6032039" y="8812469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 descr=""/>
          <p:cNvSpPr txBox="1"/>
          <p:nvPr/>
        </p:nvSpPr>
        <p:spPr>
          <a:xfrm>
            <a:off x="6108625" y="8835300"/>
            <a:ext cx="116839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3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47" name="object 147" descr=""/>
          <p:cNvSpPr/>
          <p:nvPr/>
        </p:nvSpPr>
        <p:spPr>
          <a:xfrm>
            <a:off x="6035659" y="9159422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 descr=""/>
          <p:cNvSpPr txBox="1"/>
          <p:nvPr/>
        </p:nvSpPr>
        <p:spPr>
          <a:xfrm>
            <a:off x="6105004" y="9182253"/>
            <a:ext cx="119380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4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49" name="object 149" descr=""/>
          <p:cNvSpPr/>
          <p:nvPr/>
        </p:nvSpPr>
        <p:spPr>
          <a:xfrm>
            <a:off x="6032039" y="9502932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 descr=""/>
          <p:cNvSpPr txBox="1"/>
          <p:nvPr/>
        </p:nvSpPr>
        <p:spPr>
          <a:xfrm>
            <a:off x="6108622" y="9525762"/>
            <a:ext cx="116839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5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51" name="object 151" descr=""/>
          <p:cNvSpPr/>
          <p:nvPr/>
        </p:nvSpPr>
        <p:spPr>
          <a:xfrm>
            <a:off x="4556192" y="10300753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 descr=""/>
          <p:cNvSpPr txBox="1"/>
          <p:nvPr/>
        </p:nvSpPr>
        <p:spPr>
          <a:xfrm>
            <a:off x="4647257" y="10323583"/>
            <a:ext cx="79375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1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53" name="object 153" descr=""/>
          <p:cNvSpPr/>
          <p:nvPr/>
        </p:nvSpPr>
        <p:spPr>
          <a:xfrm>
            <a:off x="4556192" y="10647705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 descr=""/>
          <p:cNvSpPr txBox="1"/>
          <p:nvPr/>
        </p:nvSpPr>
        <p:spPr>
          <a:xfrm>
            <a:off x="4632778" y="10670536"/>
            <a:ext cx="112395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2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55" name="object 155" descr=""/>
          <p:cNvSpPr/>
          <p:nvPr/>
        </p:nvSpPr>
        <p:spPr>
          <a:xfrm>
            <a:off x="4556192" y="10994657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 descr=""/>
          <p:cNvSpPr txBox="1"/>
          <p:nvPr/>
        </p:nvSpPr>
        <p:spPr>
          <a:xfrm>
            <a:off x="4632776" y="11017488"/>
            <a:ext cx="116839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3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57" name="object 157" descr=""/>
          <p:cNvSpPr/>
          <p:nvPr/>
        </p:nvSpPr>
        <p:spPr>
          <a:xfrm>
            <a:off x="4559813" y="11341609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 descr=""/>
          <p:cNvSpPr txBox="1"/>
          <p:nvPr/>
        </p:nvSpPr>
        <p:spPr>
          <a:xfrm>
            <a:off x="4629157" y="11364442"/>
            <a:ext cx="119380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4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59" name="object 159" descr=""/>
          <p:cNvSpPr/>
          <p:nvPr/>
        </p:nvSpPr>
        <p:spPr>
          <a:xfrm>
            <a:off x="4556192" y="11685119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 descr=""/>
          <p:cNvSpPr txBox="1"/>
          <p:nvPr/>
        </p:nvSpPr>
        <p:spPr>
          <a:xfrm>
            <a:off x="4632776" y="11707952"/>
            <a:ext cx="116839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5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61" name="object 161" descr=""/>
          <p:cNvSpPr/>
          <p:nvPr/>
        </p:nvSpPr>
        <p:spPr>
          <a:xfrm>
            <a:off x="6032039" y="10300753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 descr=""/>
          <p:cNvSpPr txBox="1"/>
          <p:nvPr/>
        </p:nvSpPr>
        <p:spPr>
          <a:xfrm>
            <a:off x="6123104" y="10323583"/>
            <a:ext cx="79375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1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63" name="object 163" descr=""/>
          <p:cNvSpPr/>
          <p:nvPr/>
        </p:nvSpPr>
        <p:spPr>
          <a:xfrm>
            <a:off x="6032039" y="10647705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 descr=""/>
          <p:cNvSpPr txBox="1"/>
          <p:nvPr/>
        </p:nvSpPr>
        <p:spPr>
          <a:xfrm>
            <a:off x="6108625" y="10670536"/>
            <a:ext cx="112395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2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65" name="object 165" descr=""/>
          <p:cNvSpPr/>
          <p:nvPr/>
        </p:nvSpPr>
        <p:spPr>
          <a:xfrm>
            <a:off x="6032039" y="10994657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 descr=""/>
          <p:cNvSpPr txBox="1"/>
          <p:nvPr/>
        </p:nvSpPr>
        <p:spPr>
          <a:xfrm>
            <a:off x="6108625" y="11017488"/>
            <a:ext cx="116839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3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67" name="object 167" descr=""/>
          <p:cNvSpPr/>
          <p:nvPr/>
        </p:nvSpPr>
        <p:spPr>
          <a:xfrm>
            <a:off x="6035659" y="11341609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 descr=""/>
          <p:cNvSpPr txBox="1"/>
          <p:nvPr/>
        </p:nvSpPr>
        <p:spPr>
          <a:xfrm>
            <a:off x="6105004" y="11364442"/>
            <a:ext cx="119380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4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69" name="object 169" descr=""/>
          <p:cNvSpPr/>
          <p:nvPr/>
        </p:nvSpPr>
        <p:spPr>
          <a:xfrm>
            <a:off x="6032039" y="11685119"/>
            <a:ext cx="266065" cy="266065"/>
          </a:xfrm>
          <a:custGeom>
            <a:avLst/>
            <a:gdLst/>
            <a:ahLst/>
            <a:cxnLst/>
            <a:rect l="l" t="t" r="r" b="b"/>
            <a:pathLst>
              <a:path w="266064" h="266065">
                <a:moveTo>
                  <a:pt x="265881" y="132940"/>
                </a:moveTo>
                <a:lnTo>
                  <a:pt x="259104" y="174960"/>
                </a:lnTo>
                <a:lnTo>
                  <a:pt x="240231" y="211453"/>
                </a:lnTo>
                <a:lnTo>
                  <a:pt x="211453" y="240231"/>
                </a:lnTo>
                <a:lnTo>
                  <a:pt x="174960" y="259104"/>
                </a:lnTo>
                <a:lnTo>
                  <a:pt x="132940" y="265881"/>
                </a:lnTo>
                <a:lnTo>
                  <a:pt x="90921" y="259104"/>
                </a:lnTo>
                <a:lnTo>
                  <a:pt x="54427" y="240231"/>
                </a:lnTo>
                <a:lnTo>
                  <a:pt x="25649" y="211453"/>
                </a:lnTo>
                <a:lnTo>
                  <a:pt x="6777" y="174960"/>
                </a:lnTo>
                <a:lnTo>
                  <a:pt x="0" y="132940"/>
                </a:lnTo>
                <a:lnTo>
                  <a:pt x="6777" y="90921"/>
                </a:lnTo>
                <a:lnTo>
                  <a:pt x="25649" y="54427"/>
                </a:lnTo>
                <a:lnTo>
                  <a:pt x="54427" y="25649"/>
                </a:lnTo>
                <a:lnTo>
                  <a:pt x="90921" y="6777"/>
                </a:lnTo>
                <a:lnTo>
                  <a:pt x="132940" y="0"/>
                </a:lnTo>
                <a:lnTo>
                  <a:pt x="174960" y="6777"/>
                </a:lnTo>
                <a:lnTo>
                  <a:pt x="211453" y="25649"/>
                </a:lnTo>
                <a:lnTo>
                  <a:pt x="240231" y="54427"/>
                </a:lnTo>
                <a:lnTo>
                  <a:pt x="259104" y="90921"/>
                </a:lnTo>
                <a:lnTo>
                  <a:pt x="265881" y="132940"/>
                </a:lnTo>
                <a:close/>
              </a:path>
            </a:pathLst>
          </a:custGeom>
          <a:ln w="5634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 descr=""/>
          <p:cNvSpPr txBox="1"/>
          <p:nvPr/>
        </p:nvSpPr>
        <p:spPr>
          <a:xfrm>
            <a:off x="6108622" y="11707952"/>
            <a:ext cx="116839" cy="2070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200" spc="-50">
                <a:solidFill>
                  <a:srgbClr val="131718"/>
                </a:solidFill>
                <a:latin typeface="Suisse Int'l Medium"/>
                <a:cs typeface="Suisse Int'l Medium"/>
              </a:rPr>
              <a:t>5</a:t>
            </a:r>
            <a:endParaRPr sz="1200">
              <a:latin typeface="Suisse Int'l Medium"/>
              <a:cs typeface="Suisse Int'l Medium"/>
            </a:endParaRPr>
          </a:p>
        </p:txBody>
      </p:sp>
      <p:sp>
        <p:nvSpPr>
          <p:cNvPr id="171" name="object 171" descr=""/>
          <p:cNvSpPr/>
          <p:nvPr/>
        </p:nvSpPr>
        <p:spPr>
          <a:xfrm>
            <a:off x="4167216" y="1313352"/>
            <a:ext cx="1047750" cy="0"/>
          </a:xfrm>
          <a:custGeom>
            <a:avLst/>
            <a:gdLst/>
            <a:ahLst/>
            <a:cxnLst/>
            <a:rect l="l" t="t" r="r" b="b"/>
            <a:pathLst>
              <a:path w="1047750" h="0">
                <a:moveTo>
                  <a:pt x="0" y="0"/>
                </a:moveTo>
                <a:lnTo>
                  <a:pt x="1047459" y="0"/>
                </a:lnTo>
              </a:path>
            </a:pathLst>
          </a:custGeom>
          <a:ln w="39401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2" name="object 172" descr=""/>
          <p:cNvSpPr/>
          <p:nvPr/>
        </p:nvSpPr>
        <p:spPr>
          <a:xfrm>
            <a:off x="5643063" y="1313352"/>
            <a:ext cx="1047750" cy="0"/>
          </a:xfrm>
          <a:custGeom>
            <a:avLst/>
            <a:gdLst/>
            <a:ahLst/>
            <a:cxnLst/>
            <a:rect l="l" t="t" r="r" b="b"/>
            <a:pathLst>
              <a:path w="1047750" h="0">
                <a:moveTo>
                  <a:pt x="0" y="0"/>
                </a:moveTo>
                <a:lnTo>
                  <a:pt x="1047459" y="0"/>
                </a:lnTo>
              </a:path>
            </a:pathLst>
          </a:custGeom>
          <a:ln w="39401">
            <a:solidFill>
              <a:srgbClr val="131718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Qualitas_Leadership &amp; Influence</dc:title>
  <dcterms:created xsi:type="dcterms:W3CDTF">2025-05-23T23:48:50Z</dcterms:created>
  <dcterms:modified xsi:type="dcterms:W3CDTF">2025-05-23T23:48:50Z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2025-04-29T00:00:00Z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2025-05-23T00:00:00Z</vt:filetime>
  </property>
  <property fmtid="{D5CDD505-2E9C-101B-9397-08002B2CF9AE}" pid="5" name="Producer">
    <vt:lpwstr>Adobe PDF library 17.00</vt:lpwstr>
  </property>
</Properties>
</file>